
<file path=[Content_Types].xml><?xml version="1.0" encoding="utf-8"?>
<Types xmlns="http://schemas.openxmlformats.org/package/2006/content-types">
  <Default Extension="xml" ContentType="application/xml"/>
  <Default Extension="docx" ContentType="application/vnd.openxmlformats-officedocument.wordprocessingml.documen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3.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14.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Microsoft_Equation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8" r:id="rId1"/>
  </p:sldMasterIdLst>
  <p:notesMasterIdLst>
    <p:notesMasterId r:id="rId73"/>
  </p:notesMasterIdLst>
  <p:sldIdLst>
    <p:sldId id="256" r:id="rId2"/>
    <p:sldId id="257" r:id="rId3"/>
    <p:sldId id="258" r:id="rId4"/>
    <p:sldId id="261" r:id="rId5"/>
    <p:sldId id="283" r:id="rId6"/>
    <p:sldId id="259" r:id="rId7"/>
    <p:sldId id="264" r:id="rId8"/>
    <p:sldId id="263" r:id="rId9"/>
    <p:sldId id="290" r:id="rId10"/>
    <p:sldId id="265" r:id="rId11"/>
    <p:sldId id="269" r:id="rId12"/>
    <p:sldId id="266" r:id="rId13"/>
    <p:sldId id="270" r:id="rId14"/>
    <p:sldId id="268" r:id="rId15"/>
    <p:sldId id="271" r:id="rId16"/>
    <p:sldId id="277" r:id="rId17"/>
    <p:sldId id="272" r:id="rId18"/>
    <p:sldId id="262" r:id="rId19"/>
    <p:sldId id="273" r:id="rId20"/>
    <p:sldId id="274" r:id="rId21"/>
    <p:sldId id="275" r:id="rId22"/>
    <p:sldId id="276" r:id="rId23"/>
    <p:sldId id="278" r:id="rId24"/>
    <p:sldId id="279" r:id="rId25"/>
    <p:sldId id="280" r:id="rId26"/>
    <p:sldId id="281" r:id="rId27"/>
    <p:sldId id="299" r:id="rId28"/>
    <p:sldId id="306" r:id="rId29"/>
    <p:sldId id="282" r:id="rId30"/>
    <p:sldId id="284" r:id="rId31"/>
    <p:sldId id="285" r:id="rId32"/>
    <p:sldId id="286" r:id="rId33"/>
    <p:sldId id="287" r:id="rId34"/>
    <p:sldId id="288" r:id="rId35"/>
    <p:sldId id="289" r:id="rId36"/>
    <p:sldId id="291" r:id="rId37"/>
    <p:sldId id="292" r:id="rId38"/>
    <p:sldId id="293" r:id="rId39"/>
    <p:sldId id="294" r:id="rId40"/>
    <p:sldId id="297" r:id="rId41"/>
    <p:sldId id="296" r:id="rId42"/>
    <p:sldId id="298" r:id="rId43"/>
    <p:sldId id="295" r:id="rId44"/>
    <p:sldId id="300" r:id="rId45"/>
    <p:sldId id="301" r:id="rId46"/>
    <p:sldId id="310" r:id="rId47"/>
    <p:sldId id="303" r:id="rId48"/>
    <p:sldId id="305" r:id="rId49"/>
    <p:sldId id="308" r:id="rId50"/>
    <p:sldId id="304" r:id="rId51"/>
    <p:sldId id="307" r:id="rId52"/>
    <p:sldId id="302" r:id="rId53"/>
    <p:sldId id="311" r:id="rId54"/>
    <p:sldId id="312" r:id="rId55"/>
    <p:sldId id="313" r:id="rId56"/>
    <p:sldId id="314" r:id="rId57"/>
    <p:sldId id="315" r:id="rId58"/>
    <p:sldId id="320" r:id="rId59"/>
    <p:sldId id="316" r:id="rId60"/>
    <p:sldId id="317" r:id="rId61"/>
    <p:sldId id="319" r:id="rId62"/>
    <p:sldId id="325" r:id="rId63"/>
    <p:sldId id="327" r:id="rId64"/>
    <p:sldId id="330" r:id="rId65"/>
    <p:sldId id="324" r:id="rId66"/>
    <p:sldId id="321" r:id="rId67"/>
    <p:sldId id="322" r:id="rId68"/>
    <p:sldId id="323" r:id="rId69"/>
    <p:sldId id="326" r:id="rId70"/>
    <p:sldId id="328" r:id="rId71"/>
    <p:sldId id="329"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85" autoAdjust="0"/>
  </p:normalViewPr>
  <p:slideViewPr>
    <p:cSldViewPr snapToGrid="0" snapToObjects="1">
      <p:cViewPr>
        <p:scale>
          <a:sx n="94" d="100"/>
          <a:sy n="94" d="100"/>
        </p:scale>
        <p:origin x="-1488" y="3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emf"/><Relationship Id="rId2" Type="http://schemas.openxmlformats.org/officeDocument/2006/relationships/image" Target="../media/image47.emf"/><Relationship Id="rId3"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image" Target="../media/image49.emf"/><Relationship Id="rId2" Type="http://schemas.openxmlformats.org/officeDocument/2006/relationships/image" Target="../media/image5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38BE97-7932-B145-B45A-2990F9C1EE17}" type="datetimeFigureOut">
              <a:rPr lang="en-US" smtClean="0"/>
              <a:t>4/7/19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416AFD-D831-E04C-AE1E-A49DC5D27E9C}" type="slidenum">
              <a:rPr lang="en-US" smtClean="0"/>
              <a:t>‹#›</a:t>
            </a:fld>
            <a:endParaRPr lang="en-US"/>
          </a:p>
        </p:txBody>
      </p:sp>
    </p:spTree>
    <p:extLst>
      <p:ext uri="{BB962C8B-B14F-4D97-AF65-F5344CB8AC3E}">
        <p14:creationId xmlns:p14="http://schemas.microsoft.com/office/powerpoint/2010/main" val="670828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atom is the</a:t>
            </a:r>
            <a:r>
              <a:rPr lang="en-US" baseline="0" dirty="0" smtClean="0"/>
              <a:t> smallest unit of matter. The atom is comprised of 3 subatomic particles: the proton, the neutron and electron. The proton neutron are located at the center of the atom. This region comprised of protons and neutrons is called the Nucleus. Electrons orbit the nucleus at different energy levels. These energy levels are important and we will further understand them later. Finally, Protons have a positive charge. Neutrons have a zero charge, or neutral charge and Finally, electrons have a negative charge.</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3</a:t>
            </a:fld>
            <a:endParaRPr lang="en-US"/>
          </a:p>
        </p:txBody>
      </p:sp>
    </p:spTree>
    <p:extLst>
      <p:ext uri="{BB962C8B-B14F-4D97-AF65-F5344CB8AC3E}">
        <p14:creationId xmlns:p14="http://schemas.microsoft.com/office/powerpoint/2010/main" val="282942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40</a:t>
            </a:fld>
            <a:endParaRPr lang="en-US"/>
          </a:p>
        </p:txBody>
      </p:sp>
    </p:spTree>
    <p:extLst>
      <p:ext uri="{BB962C8B-B14F-4D97-AF65-F5344CB8AC3E}">
        <p14:creationId xmlns:p14="http://schemas.microsoft.com/office/powerpoint/2010/main" val="3718549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Concertatio</a:t>
            </a:r>
            <a:r>
              <a:rPr lang="en-US" dirty="0" smtClean="0"/>
              <a:t>/ </a:t>
            </a:r>
            <a:r>
              <a:rPr lang="en-US" dirty="0" err="1" smtClean="0"/>
              <a:t>moalrity</a:t>
            </a:r>
            <a:endParaRPr lang="en-US" dirty="0" smtClean="0"/>
          </a:p>
          <a:p>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42</a:t>
            </a:fld>
            <a:endParaRPr lang="en-US"/>
          </a:p>
        </p:txBody>
      </p:sp>
    </p:spTree>
    <p:extLst>
      <p:ext uri="{BB962C8B-B14F-4D97-AF65-F5344CB8AC3E}">
        <p14:creationId xmlns:p14="http://schemas.microsoft.com/office/powerpoint/2010/main" val="1460069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Concenntration</a:t>
            </a:r>
            <a:r>
              <a:rPr lang="en-US" dirty="0" smtClean="0"/>
              <a:t> or </a:t>
            </a:r>
            <a:r>
              <a:rPr lang="en-US" dirty="0" err="1" smtClean="0"/>
              <a:t>moalrity</a:t>
            </a:r>
            <a:endParaRPr lang="en-US" dirty="0" smtClean="0"/>
          </a:p>
          <a:p>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43</a:t>
            </a:fld>
            <a:endParaRPr lang="en-US"/>
          </a:p>
        </p:txBody>
      </p:sp>
    </p:spTree>
    <p:extLst>
      <p:ext uri="{BB962C8B-B14F-4D97-AF65-F5344CB8AC3E}">
        <p14:creationId xmlns:p14="http://schemas.microsoft.com/office/powerpoint/2010/main" val="3661106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48</a:t>
            </a:fld>
            <a:endParaRPr lang="en-US"/>
          </a:p>
        </p:txBody>
      </p:sp>
    </p:spTree>
    <p:extLst>
      <p:ext uri="{BB962C8B-B14F-4D97-AF65-F5344CB8AC3E}">
        <p14:creationId xmlns:p14="http://schemas.microsoft.com/office/powerpoint/2010/main" val="3991808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Elemnetary</a:t>
            </a:r>
            <a:r>
              <a:rPr lang="en-US" baseline="0" dirty="0" smtClean="0"/>
              <a:t> steps</a:t>
            </a:r>
          </a:p>
          <a:p>
            <a:r>
              <a:rPr lang="en-US" baseline="0" dirty="0" smtClean="0"/>
              <a:t>Determine the order from the </a:t>
            </a:r>
            <a:r>
              <a:rPr lang="en-US" baseline="0" dirty="0" err="1" smtClean="0"/>
              <a:t>coeffcient</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52</a:t>
            </a:fld>
            <a:endParaRPr lang="en-US"/>
          </a:p>
        </p:txBody>
      </p:sp>
    </p:spTree>
    <p:extLst>
      <p:ext uri="{BB962C8B-B14F-4D97-AF65-F5344CB8AC3E}">
        <p14:creationId xmlns:p14="http://schemas.microsoft.com/office/powerpoint/2010/main" val="3384348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uch</a:t>
            </a:r>
            <a:r>
              <a:rPr lang="en-US" dirty="0" smtClean="0"/>
              <a:t> as a change in pressure, temperature, or concentration of a reactant) is applied to a system in equilibrium, the equilibrium will shift so as to tend to counteract the effect of the constraint.</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smtClean="0"/>
              <a:t>N2+3H2--&gt;2NH3</a:t>
            </a:r>
            <a:endParaRPr lang="en-US" dirty="0" smtClean="0"/>
          </a:p>
          <a:p>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57</a:t>
            </a:fld>
            <a:endParaRPr lang="en-US"/>
          </a:p>
        </p:txBody>
      </p:sp>
    </p:spTree>
    <p:extLst>
      <p:ext uri="{BB962C8B-B14F-4D97-AF65-F5344CB8AC3E}">
        <p14:creationId xmlns:p14="http://schemas.microsoft.com/office/powerpoint/2010/main" val="275784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the sum of all the microscopic energies such as:</a:t>
            </a:r>
          </a:p>
          <a:p>
            <a:r>
              <a:rPr lang="en-US" dirty="0" smtClean="0"/>
              <a:t>translational kinetic energy</a:t>
            </a:r>
          </a:p>
          <a:p>
            <a:r>
              <a:rPr lang="en-US" dirty="0" smtClean="0"/>
              <a:t>vibrational and rotational kinetic energy</a:t>
            </a:r>
          </a:p>
          <a:p>
            <a:r>
              <a:rPr lang="en-US" dirty="0" smtClean="0"/>
              <a:t>potential energy from intermolecular forces</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60</a:t>
            </a:fld>
            <a:endParaRPr lang="en-US"/>
          </a:p>
        </p:txBody>
      </p:sp>
    </p:spTree>
    <p:extLst>
      <p:ext uri="{BB962C8B-B14F-4D97-AF65-F5344CB8AC3E}">
        <p14:creationId xmlns:p14="http://schemas.microsoft.com/office/powerpoint/2010/main" val="627536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Constant pressure</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63</a:t>
            </a:fld>
            <a:endParaRPr lang="en-US"/>
          </a:p>
        </p:txBody>
      </p:sp>
    </p:spTree>
    <p:extLst>
      <p:ext uri="{BB962C8B-B14F-4D97-AF65-F5344CB8AC3E}">
        <p14:creationId xmlns:p14="http://schemas.microsoft.com/office/powerpoint/2010/main" val="209010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tates</a:t>
            </a:r>
            <a:r>
              <a:rPr lang="en-US" dirty="0" smtClean="0"/>
              <a:t> that regardless of the multiple stages or steps of a reaction, the total enthalpy change for the reaction is the sum of all changes</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64</a:t>
            </a:fld>
            <a:endParaRPr lang="en-US"/>
          </a:p>
        </p:txBody>
      </p:sp>
    </p:spTree>
    <p:extLst>
      <p:ext uri="{BB962C8B-B14F-4D97-AF65-F5344CB8AC3E}">
        <p14:creationId xmlns:p14="http://schemas.microsoft.com/office/powerpoint/2010/main" val="1147079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65</a:t>
            </a:fld>
            <a:endParaRPr lang="en-US"/>
          </a:p>
        </p:txBody>
      </p:sp>
    </p:spTree>
    <p:extLst>
      <p:ext uri="{BB962C8B-B14F-4D97-AF65-F5344CB8AC3E}">
        <p14:creationId xmlns:p14="http://schemas.microsoft.com/office/powerpoint/2010/main" val="1520253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may</a:t>
            </a:r>
            <a:r>
              <a:rPr lang="en-US" baseline="0" dirty="0" smtClean="0"/>
              <a:t> electrons</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4</a:t>
            </a:fld>
            <a:endParaRPr lang="en-US"/>
          </a:p>
        </p:txBody>
      </p:sp>
    </p:spTree>
    <p:extLst>
      <p:ext uri="{BB962C8B-B14F-4D97-AF65-F5344CB8AC3E}">
        <p14:creationId xmlns:p14="http://schemas.microsoft.com/office/powerpoint/2010/main" val="243782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NOBLE GASSES OCTET</a:t>
            </a:r>
            <a:r>
              <a:rPr lang="en-US" baseline="0" dirty="0" smtClean="0"/>
              <a:t> RULE</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16</a:t>
            </a:fld>
            <a:endParaRPr lang="en-US"/>
          </a:p>
        </p:txBody>
      </p:sp>
    </p:spTree>
    <p:extLst>
      <p:ext uri="{BB962C8B-B14F-4D97-AF65-F5344CB8AC3E}">
        <p14:creationId xmlns:p14="http://schemas.microsoft.com/office/powerpoint/2010/main" val="3676730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19</a:t>
            </a:fld>
            <a:endParaRPr lang="en-US"/>
          </a:p>
        </p:txBody>
      </p:sp>
    </p:spTree>
    <p:extLst>
      <p:ext uri="{BB962C8B-B14F-4D97-AF65-F5344CB8AC3E}">
        <p14:creationId xmlns:p14="http://schemas.microsoft.com/office/powerpoint/2010/main" val="98489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Purpose of bonding is</a:t>
            </a:r>
            <a:r>
              <a:rPr lang="en-US" baseline="0" dirty="0" smtClean="0"/>
              <a:t> to lower the overall energy of the molecule</a:t>
            </a:r>
            <a:r>
              <a:rPr lang="mr-IN" baseline="0" dirty="0" smtClean="0"/>
              <a:t>–</a:t>
            </a:r>
            <a:r>
              <a:rPr lang="en-US" baseline="0" dirty="0" smtClean="0"/>
              <a:t> octet </a:t>
            </a:r>
            <a:r>
              <a:rPr lang="en-US" baseline="0" dirty="0" err="1" smtClean="0"/>
              <a:t>ruel</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26</a:t>
            </a:fld>
            <a:endParaRPr lang="en-US"/>
          </a:p>
        </p:txBody>
      </p:sp>
    </p:spTree>
    <p:extLst>
      <p:ext uri="{BB962C8B-B14F-4D97-AF65-F5344CB8AC3E}">
        <p14:creationId xmlns:p14="http://schemas.microsoft.com/office/powerpoint/2010/main" val="2176474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Neutralize the </a:t>
            </a:r>
            <a:r>
              <a:rPr lang="en-US" dirty="0" err="1" smtClean="0"/>
              <a:t>chargr</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27</a:t>
            </a:fld>
            <a:endParaRPr lang="en-US"/>
          </a:p>
        </p:txBody>
      </p:sp>
    </p:spTree>
    <p:extLst>
      <p:ext uri="{BB962C8B-B14F-4D97-AF65-F5344CB8AC3E}">
        <p14:creationId xmlns:p14="http://schemas.microsoft.com/office/powerpoint/2010/main" val="342141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Carbon</a:t>
            </a:r>
            <a:r>
              <a:rPr lang="en-US" baseline="0" dirty="0" smtClean="0"/>
              <a:t> hydrogen </a:t>
            </a:r>
            <a:r>
              <a:rPr lang="en-US" baseline="0" dirty="0" err="1" smtClean="0"/>
              <a:t>bomnd</a:t>
            </a:r>
            <a:r>
              <a:rPr lang="en-US" baseline="0" dirty="0" smtClean="0"/>
              <a:t> non polar</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29</a:t>
            </a:fld>
            <a:endParaRPr lang="en-US"/>
          </a:p>
        </p:txBody>
      </p:sp>
    </p:spTree>
    <p:extLst>
      <p:ext uri="{BB962C8B-B14F-4D97-AF65-F5344CB8AC3E}">
        <p14:creationId xmlns:p14="http://schemas.microsoft.com/office/powerpoint/2010/main" val="246577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Oxygen atomic</a:t>
            </a:r>
            <a:r>
              <a:rPr lang="en-US" baseline="0" dirty="0" smtClean="0"/>
              <a:t> orbitals hybridized to from 4 SP3 </a:t>
            </a:r>
            <a:r>
              <a:rPr lang="en-US" baseline="0" dirty="0" err="1" smtClean="0"/>
              <a:t>hibridized</a:t>
            </a:r>
            <a:r>
              <a:rPr lang="en-US" baseline="0" dirty="0" smtClean="0"/>
              <a:t> orbitals for bonding. Different pictures </a:t>
            </a:r>
            <a:r>
              <a:rPr lang="en-US" baseline="0" dirty="0" err="1" smtClean="0"/>
              <a:t>bu</a:t>
            </a:r>
            <a:r>
              <a:rPr lang="en-US" baseline="0" dirty="0" smtClean="0"/>
              <a:t> </a:t>
            </a:r>
            <a:r>
              <a:rPr lang="en-US" baseline="0" dirty="0" err="1" smtClean="0"/>
              <a:t>tillistaest</a:t>
            </a:r>
            <a:r>
              <a:rPr lang="en-US" baseline="0" dirty="0" smtClean="0"/>
              <a:t> h point</a:t>
            </a:r>
          </a:p>
          <a:p>
            <a:r>
              <a:rPr lang="en-US" baseline="0" dirty="0" smtClean="0"/>
              <a:t>2 electrons per orbital </a:t>
            </a:r>
            <a:r>
              <a:rPr lang="mr-IN" baseline="0" dirty="0" smtClean="0"/>
              <a:t>–</a:t>
            </a:r>
            <a:r>
              <a:rPr lang="en-US" baseline="0" dirty="0" smtClean="0"/>
              <a:t> </a:t>
            </a:r>
            <a:r>
              <a:rPr lang="en-US" baseline="0" dirty="0" err="1" smtClean="0"/>
              <a:t>regueeres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33</a:t>
            </a:fld>
            <a:endParaRPr lang="en-US"/>
          </a:p>
        </p:txBody>
      </p:sp>
    </p:spTree>
    <p:extLst>
      <p:ext uri="{BB962C8B-B14F-4D97-AF65-F5344CB8AC3E}">
        <p14:creationId xmlns:p14="http://schemas.microsoft.com/office/powerpoint/2010/main" val="619182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hydrogen bond is a partially electrostatic force of attraction between a hydrogen atom which is bound to a more electronegative atom or group, such as nitrogen, oxygen, or fluorine —the hydrogen bond donor—and another adjacent atom bearing a lone pair of electrons—the hydrogen bond acceptor.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temporary attractive force that results when the electrons in two adjacent atoms occupy positions that make the atoms form temporary dipoles</a:t>
            </a:r>
            <a:endParaRPr lang="en-US" dirty="0"/>
          </a:p>
        </p:txBody>
      </p:sp>
      <p:sp>
        <p:nvSpPr>
          <p:cNvPr id="4" name="Slide Number Placeholder 3"/>
          <p:cNvSpPr>
            <a:spLocks noGrp="1"/>
          </p:cNvSpPr>
          <p:nvPr>
            <p:ph type="sldNum" sz="quarter" idx="10"/>
          </p:nvPr>
        </p:nvSpPr>
        <p:spPr/>
        <p:txBody>
          <a:bodyPr/>
          <a:lstStyle/>
          <a:p>
            <a:fld id="{3F416AFD-D831-E04C-AE1E-A49DC5D27E9C}" type="slidenum">
              <a:rPr lang="en-US" smtClean="0"/>
              <a:t>37</a:t>
            </a:fld>
            <a:endParaRPr lang="en-US"/>
          </a:p>
        </p:txBody>
      </p:sp>
    </p:spTree>
    <p:extLst>
      <p:ext uri="{BB962C8B-B14F-4D97-AF65-F5344CB8AC3E}">
        <p14:creationId xmlns:p14="http://schemas.microsoft.com/office/powerpoint/2010/main" val="261105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10" name="Picture 9" descr="paperBackingColor.jpg"/>
          <p:cNvPicPr>
            <a:picLocks noChangeAspect="1"/>
          </p:cNvPicPr>
          <p:nvPr/>
        </p:nvPicPr>
        <p:blipFill>
          <a:blip r:embed="rId2"/>
          <a:srcRect l="469" t="13915"/>
          <a:stretch>
            <a:fillRect/>
          </a:stretch>
        </p:blipFill>
        <p:spPr>
          <a:xfrm>
            <a:off x="1613903" y="699248"/>
            <a:ext cx="5916194" cy="3837694"/>
          </a:xfrm>
          <a:prstGeom prst="rect">
            <a:avLst/>
          </a:prstGeom>
          <a:solidFill>
            <a:srgbClr val="FFFFFF">
              <a:shade val="85000"/>
            </a:srgbClr>
          </a:solidFill>
          <a:ln w="22225" cap="sq">
            <a:solidFill>
              <a:srgbClr val="FDFDFD"/>
            </a:solidFill>
            <a:miter lim="800000"/>
          </a:ln>
          <a:effectLst>
            <a:outerShdw blurRad="57150" dist="37500" dir="7560000" sy="98000" kx="80000" ky="63000" algn="tl" rotWithShape="0">
              <a:srgbClr val="000000">
                <a:alpha val="20000"/>
              </a:srgbClr>
            </a:outerShdw>
          </a:effectLst>
          <a:scene3d>
            <a:camera prst="orthographicFront"/>
            <a:lightRig rig="twoPt" dir="t">
              <a:rot lat="0" lon="0" rev="7200000"/>
            </a:lightRig>
          </a:scene3d>
          <a:sp3d prstMaterial="matte">
            <a:bevelT w="22860" h="12700"/>
            <a:contourClr>
              <a:srgbClr val="FFFFFF"/>
            </a:contourClr>
          </a:sp3d>
        </p:spPr>
      </p:pic>
      <p:sp>
        <p:nvSpPr>
          <p:cNvPr id="4" name="Date Placeholder 3"/>
          <p:cNvSpPr>
            <a:spLocks noGrp="1"/>
          </p:cNvSpPr>
          <p:nvPr>
            <p:ph type="dt" sz="half" idx="10"/>
          </p:nvPr>
        </p:nvSpPr>
        <p:spPr/>
        <p:txBody>
          <a:bodyPr/>
          <a:lstStyle/>
          <a:p>
            <a:fld id="{28E80666-FB37-4B36-9149-507F3B0178E3}" type="datetimeFigureOut">
              <a:rPr lang="en-US" smtClean="0"/>
              <a:pPr/>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
        <p:nvSpPr>
          <p:cNvPr id="2" name="Title 1"/>
          <p:cNvSpPr>
            <a:spLocks noGrp="1"/>
          </p:cNvSpPr>
          <p:nvPr>
            <p:ph type="ctrTitle"/>
          </p:nvPr>
        </p:nvSpPr>
        <p:spPr>
          <a:xfrm>
            <a:off x="1709569" y="1143000"/>
            <a:ext cx="5724862" cy="1846961"/>
          </a:xfrm>
        </p:spPr>
        <p:txBody>
          <a:bodyPr vert="horz" lIns="91440" tIns="45720" rIns="91440" bIns="45720" rtlCol="0" anchor="b" anchorCtr="0">
            <a:noAutofit/>
          </a:bodyPr>
          <a:lstStyle>
            <a:lvl1pPr algn="ctr" defTabSz="914400" rtl="0" eaLnBrk="1" latinLnBrk="0" hangingPunct="1">
              <a:spcBef>
                <a:spcPct val="0"/>
              </a:spcBef>
              <a:buNone/>
              <a:defRPr sz="6000" kern="1200">
                <a:solidFill>
                  <a:schemeClr val="bg2">
                    <a:lumMod val="75000"/>
                  </a:schemeClr>
                </a:solidFill>
                <a:effectLst>
                  <a:outerShdw blurRad="50800" dist="38100" dir="2700000" algn="tl"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709569" y="2994212"/>
            <a:ext cx="5724862" cy="1007200"/>
          </a:xfrm>
        </p:spPr>
        <p:txBody>
          <a:bodyPr vert="horz" lIns="91440" tIns="45720" rIns="91440" bIns="45720" rtlCol="0">
            <a:normAutofit/>
          </a:bodyPr>
          <a:lstStyle>
            <a:lvl1pPr marL="0" indent="0" algn="ctr" defTabSz="914400" rtl="0" eaLnBrk="1" latinLnBrk="0" hangingPunct="1">
              <a:spcBef>
                <a:spcPts val="0"/>
              </a:spcBef>
              <a:buSzPct val="90000"/>
              <a:buFont typeface="Wingdings" pitchFamily="2" charset="2"/>
              <a:buNone/>
              <a:defRPr sz="2000" kern="1200">
                <a:solidFill>
                  <a:schemeClr val="bg2">
                    <a:lumMod val="75000"/>
                  </a:schemeClr>
                </a:solidFill>
                <a:effectLst>
                  <a:outerShdw blurRad="50800" dist="38100" dir="2700000" algn="tl"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7F00AA6-10E1-5F43-9BF9-E73E60FC7029}" type="datetimeFigureOut">
              <a:rPr lang="en-US" smtClean="0"/>
              <a:t>4/7/19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E8DE1-712C-B847-80CC-71494E4556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F00AA6-10E1-5F43-9BF9-E73E60FC7029}" type="datetimeFigureOut">
              <a:rPr lang="en-US" smtClean="0"/>
              <a:t>4/7/19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2E8DE1-712C-B847-80CC-71494E45561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0363" y="1143000"/>
            <a:ext cx="3807662" cy="1341344"/>
          </a:xfrm>
        </p:spPr>
        <p:txBody>
          <a:bodyPr anchor="b"/>
          <a:lstStyle>
            <a:lvl1pPr algn="ctr">
              <a:defRPr sz="4400" b="0"/>
            </a:lvl1pPr>
          </a:lstStyle>
          <a:p>
            <a:r>
              <a:rPr lang="en-US" smtClean="0"/>
              <a:t>Click to edit Master title style</a:t>
            </a:r>
            <a:endParaRPr/>
          </a:p>
        </p:txBody>
      </p:sp>
      <p:sp>
        <p:nvSpPr>
          <p:cNvPr id="3" name="Content Placeholder 2"/>
          <p:cNvSpPr>
            <a:spLocks noGrp="1"/>
          </p:cNvSpPr>
          <p:nvPr>
            <p:ph idx="1"/>
          </p:nvPr>
        </p:nvSpPr>
        <p:spPr>
          <a:xfrm>
            <a:off x="4648199" y="605118"/>
            <a:ext cx="3776472" cy="5565495"/>
          </a:xfrm>
        </p:spPr>
        <p:txBody>
          <a:bodyPr>
            <a:normAutofit/>
          </a:bodyPr>
          <a:lstStyle>
            <a:lvl1pPr>
              <a:defRPr sz="2400"/>
            </a:lvl1pPr>
            <a:lvl2pPr>
              <a:defRPr sz="2200"/>
            </a:lvl2pPr>
            <a:lvl3pPr>
              <a:defRPr sz="20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10363" y="2618815"/>
            <a:ext cx="3807662" cy="313316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F00AA6-10E1-5F43-9BF9-E73E60FC7029}" type="datetimeFigureOut">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7F00AA6-10E1-5F43-9BF9-E73E60FC7029}" type="datetimeFigureOut">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E8DE1-712C-B847-80CC-71494E45561C}" type="slidenum">
              <a:rPr lang="en-US" smtClean="0"/>
              <a:t>‹#›</a:t>
            </a:fld>
            <a:endParaRPr lang="en-US"/>
          </a:p>
        </p:txBody>
      </p:sp>
      <p:pic>
        <p:nvPicPr>
          <p:cNvPr id="10" name="Picture 9" descr="pictureCaptionBacking.png"/>
          <p:cNvPicPr>
            <a:picLocks noChangeAspect="1"/>
          </p:cNvPicPr>
          <p:nvPr/>
        </p:nvPicPr>
        <p:blipFill>
          <a:blip r:embed="rId2"/>
          <a:srcRect l="52272" t="8889" r="5152" b="16566"/>
          <a:stretch>
            <a:fillRect/>
          </a:stretch>
        </p:blipFill>
        <p:spPr>
          <a:xfrm>
            <a:off x="4594412" y="663388"/>
            <a:ext cx="3893127" cy="5112327"/>
          </a:xfrm>
          <a:prstGeom prst="rect">
            <a:avLst/>
          </a:prstGeom>
        </p:spPr>
      </p:pic>
      <p:sp>
        <p:nvSpPr>
          <p:cNvPr id="11" name="Title 1"/>
          <p:cNvSpPr>
            <a:spLocks noGrp="1"/>
          </p:cNvSpPr>
          <p:nvPr>
            <p:ph type="title"/>
          </p:nvPr>
        </p:nvSpPr>
        <p:spPr>
          <a:xfrm>
            <a:off x="725487" y="1143000"/>
            <a:ext cx="3792537" cy="1341344"/>
          </a:xfrm>
        </p:spPr>
        <p:txBody>
          <a:bodyPr anchor="b"/>
          <a:lstStyle>
            <a:lvl1pPr algn="ctr">
              <a:defRPr sz="4400" b="0"/>
            </a:lvl1pPr>
          </a:lstStyle>
          <a:p>
            <a:r>
              <a:rPr lang="en-US" smtClean="0"/>
              <a:t>Click to edit Master title style</a:t>
            </a:r>
            <a:endParaRPr/>
          </a:p>
        </p:txBody>
      </p:sp>
      <p:sp>
        <p:nvSpPr>
          <p:cNvPr id="12" name="Text Placeholder 3"/>
          <p:cNvSpPr>
            <a:spLocks noGrp="1"/>
          </p:cNvSpPr>
          <p:nvPr>
            <p:ph type="body" sz="half" idx="2"/>
          </p:nvPr>
        </p:nvSpPr>
        <p:spPr>
          <a:xfrm>
            <a:off x="725487" y="2618815"/>
            <a:ext cx="3792537" cy="313316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4829938" y="864971"/>
            <a:ext cx="3422075" cy="47091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25487" y="462896"/>
            <a:ext cx="7718425" cy="828021"/>
          </a:xfrm>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725489" y="1598613"/>
            <a:ext cx="7718424" cy="45720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7F00AA6-10E1-5F43-9BF9-E73E60FC7029}" type="datetimeFigureOut">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E8DE1-712C-B847-80CC-71494E45561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0" y="685801"/>
            <a:ext cx="1066800" cy="548481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25488" y="685757"/>
            <a:ext cx="6437312" cy="5482221"/>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7F00AA6-10E1-5F43-9BF9-E73E60FC7029}" type="datetimeFigureOut">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E8DE1-712C-B847-80CC-71494E45561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7F00AA6-10E1-5F43-9BF9-E73E60FC7029}" type="datetimeFigureOut">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E8DE1-712C-B847-80CC-71494E4556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3">
        <a:schemeClr val="bg2"/>
      </p:bgRef>
    </p:bg>
    <p:spTree>
      <p:nvGrpSpPr>
        <p:cNvPr id="1" name=""/>
        <p:cNvGrpSpPr/>
        <p:nvPr/>
      </p:nvGrpSpPr>
      <p:grpSpPr>
        <a:xfrm>
          <a:off x="0" y="0"/>
          <a:ext cx="0" cy="0"/>
          <a:chOff x="0" y="0"/>
          <a:chExt cx="0" cy="0"/>
        </a:xfrm>
      </p:grpSpPr>
      <p:pic>
        <p:nvPicPr>
          <p:cNvPr id="12" name="Picture 11" descr="titlePhotoBacking-r.png"/>
          <p:cNvPicPr>
            <a:picLocks noChangeAspect="1"/>
          </p:cNvPicPr>
          <p:nvPr/>
        </p:nvPicPr>
        <p:blipFill>
          <a:blip r:embed="rId2"/>
          <a:srcRect l="17353" t="9412" r="17500" b="32353"/>
          <a:stretch>
            <a:fillRect/>
          </a:stretch>
        </p:blipFill>
        <p:spPr>
          <a:xfrm>
            <a:off x="1586753" y="645459"/>
            <a:ext cx="5957047" cy="3993776"/>
          </a:xfrm>
          <a:prstGeom prst="rect">
            <a:avLst/>
          </a:prstGeom>
        </p:spPr>
      </p:pic>
      <p:sp>
        <p:nvSpPr>
          <p:cNvPr id="4" name="Date Placeholder 3"/>
          <p:cNvSpPr>
            <a:spLocks noGrp="1"/>
          </p:cNvSpPr>
          <p:nvPr>
            <p:ph type="dt" sz="half" idx="10"/>
          </p:nvPr>
        </p:nvSpPr>
        <p:spPr>
          <a:xfrm>
            <a:off x="457200" y="6324600"/>
            <a:ext cx="2133600" cy="273050"/>
          </a:xfrm>
        </p:spPr>
        <p:txBody>
          <a:bodyPr/>
          <a:lstStyle>
            <a:lvl1pPr>
              <a:defRPr sz="1400">
                <a:solidFill>
                  <a:schemeClr val="tx2">
                    <a:lumMod val="75000"/>
                  </a:schemeClr>
                </a:solidFill>
              </a:defRPr>
            </a:lvl1pPr>
          </a:lstStyle>
          <a:p>
            <a:fld id="{47F00AA6-10E1-5F43-9BF9-E73E60FC7029}" type="datetimeFigureOut">
              <a:rPr lang="en-US" smtClean="0"/>
              <a:t>4/7/19</a:t>
            </a:fld>
            <a:endParaRPr lang="en-US"/>
          </a:p>
        </p:txBody>
      </p:sp>
      <p:sp>
        <p:nvSpPr>
          <p:cNvPr id="5" name="Footer Placeholder 4"/>
          <p:cNvSpPr>
            <a:spLocks noGrp="1"/>
          </p:cNvSpPr>
          <p:nvPr>
            <p:ph type="ftr" sz="quarter" idx="11"/>
          </p:nvPr>
        </p:nvSpPr>
        <p:spPr>
          <a:xfrm>
            <a:off x="3124200" y="6324600"/>
            <a:ext cx="2895600" cy="273050"/>
          </a:xfrm>
        </p:spPr>
        <p:txBody>
          <a:bodyPr/>
          <a:lstStyle>
            <a:lvl1pPr>
              <a:defRPr sz="1400">
                <a:solidFill>
                  <a:schemeClr val="tx2">
                    <a:lumMod val="75000"/>
                  </a:schemeClr>
                </a:solidFill>
              </a:defRPr>
            </a:lvl1pPr>
          </a:lstStyle>
          <a:p>
            <a:endParaRPr lang="en-US"/>
          </a:p>
        </p:txBody>
      </p:sp>
      <p:sp>
        <p:nvSpPr>
          <p:cNvPr id="6" name="Slide Number Placeholder 5"/>
          <p:cNvSpPr>
            <a:spLocks noGrp="1"/>
          </p:cNvSpPr>
          <p:nvPr>
            <p:ph type="sldNum" sz="quarter" idx="12"/>
          </p:nvPr>
        </p:nvSpPr>
        <p:spPr>
          <a:xfrm>
            <a:off x="6553200" y="6324600"/>
            <a:ext cx="2133600" cy="273050"/>
          </a:xfrm>
        </p:spPr>
        <p:txBody>
          <a:bodyPr/>
          <a:lstStyle>
            <a:lvl1pPr>
              <a:defRPr sz="1400">
                <a:solidFill>
                  <a:schemeClr val="tx2">
                    <a:lumMod val="75000"/>
                  </a:schemeClr>
                </a:solidFill>
              </a:defRPr>
            </a:lvl1pPr>
          </a:lstStyle>
          <a:p>
            <a:fld id="{592E8DE1-712C-B847-80CC-71494E45561C}" type="slidenum">
              <a:rPr lang="en-US" smtClean="0"/>
              <a:t>‹#›</a:t>
            </a:fld>
            <a:endParaRPr lang="en-US"/>
          </a:p>
        </p:txBody>
      </p:sp>
      <p:sp>
        <p:nvSpPr>
          <p:cNvPr id="2" name="Title 1"/>
          <p:cNvSpPr>
            <a:spLocks noGrp="1"/>
          </p:cNvSpPr>
          <p:nvPr>
            <p:ph type="ctrTitle"/>
          </p:nvPr>
        </p:nvSpPr>
        <p:spPr>
          <a:xfrm>
            <a:off x="524435" y="4953000"/>
            <a:ext cx="8095130" cy="857250"/>
          </a:xfrm>
        </p:spPr>
        <p:txBody>
          <a:bodyPr anchor="b" anchorCtr="0">
            <a:noAutofit/>
          </a:bodyPr>
          <a:lstStyle>
            <a:lvl1pPr>
              <a:defRPr sz="5400">
                <a:solidFill>
                  <a:schemeClr val="tx2"/>
                </a:solidFill>
                <a:effectLst>
                  <a:outerShdw blurRad="50800" dist="38100" dir="2700000" algn="tl" rotWithShape="0">
                    <a:prstClr val="black">
                      <a:alpha val="40000"/>
                    </a:prstClr>
                  </a:outerShdw>
                </a:effectLst>
              </a:defRPr>
            </a:lvl1pPr>
          </a:lstStyle>
          <a:p>
            <a:r>
              <a:rPr lang="en-US" smtClean="0"/>
              <a:t>Click to edit Master title style</a:t>
            </a:r>
            <a:endParaRPr/>
          </a:p>
        </p:txBody>
      </p:sp>
      <p:sp>
        <p:nvSpPr>
          <p:cNvPr id="3" name="Subtitle 2"/>
          <p:cNvSpPr>
            <a:spLocks noGrp="1"/>
          </p:cNvSpPr>
          <p:nvPr>
            <p:ph type="subTitle" idx="1"/>
          </p:nvPr>
        </p:nvSpPr>
        <p:spPr>
          <a:xfrm>
            <a:off x="524435" y="5791200"/>
            <a:ext cx="8095130" cy="507200"/>
          </a:xfrm>
        </p:spPr>
        <p:txBody>
          <a:bodyPr>
            <a:normAutofit/>
          </a:bodyPr>
          <a:lstStyle>
            <a:lvl1pPr marL="0" indent="0" algn="ctr">
              <a:spcBef>
                <a:spcPts val="0"/>
              </a:spcBef>
              <a:buNone/>
              <a:defRPr sz="1800">
                <a:solidFill>
                  <a:schemeClr val="tx2"/>
                </a:solidFill>
                <a:effectLst>
                  <a:outerShdw blurRad="50800" dist="38100" dir="2700000" algn="tl"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1" name="Picture Placeholder 10"/>
          <p:cNvSpPr>
            <a:spLocks noGrp="1"/>
          </p:cNvSpPr>
          <p:nvPr>
            <p:ph type="pic" sz="quarter" idx="13"/>
          </p:nvPr>
        </p:nvSpPr>
        <p:spPr>
          <a:xfrm>
            <a:off x="1764792" y="804672"/>
            <a:ext cx="5638800" cy="3657600"/>
          </a:xfrm>
        </p:spPr>
        <p:txBody>
          <a:bodyPr/>
          <a:lstStyle>
            <a:lvl1pPr>
              <a:buNone/>
              <a:defRPr>
                <a:solidFill>
                  <a:schemeClr val="bg2"/>
                </a:solidFill>
              </a:defRPr>
            </a:lvl1pPr>
          </a:lstStyle>
          <a:p>
            <a:r>
              <a:rPr lang="en-US" smtClean="0"/>
              <a:t>Drag picture to placeholder or click icon to add</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90818" y="2514600"/>
            <a:ext cx="8162365" cy="914400"/>
          </a:xfrm>
        </p:spPr>
        <p:txBody>
          <a:bodyPr anchor="b" anchorCtr="0"/>
          <a:lstStyle>
            <a:lvl1pPr algn="ctr">
              <a:defRPr sz="5400" b="0" cap="none" baseline="0">
                <a:solidFill>
                  <a:schemeClr val="tx2"/>
                </a:solidFill>
                <a:effectLst>
                  <a:outerShdw blurRad="50800" dist="38100" dir="2700000" algn="tl" rotWithShape="0">
                    <a:prstClr val="black">
                      <a:alpha val="40000"/>
                    </a:prstClr>
                  </a:outerShdw>
                </a:effectLst>
              </a:defRPr>
            </a:lvl1pPr>
          </a:lstStyle>
          <a:p>
            <a:r>
              <a:rPr lang="en-US" smtClean="0"/>
              <a:t>Click to edit Master title style</a:t>
            </a:r>
            <a:endParaRPr/>
          </a:p>
        </p:txBody>
      </p:sp>
      <p:sp>
        <p:nvSpPr>
          <p:cNvPr id="3" name="Text Placeholder 2"/>
          <p:cNvSpPr>
            <a:spLocks noGrp="1"/>
          </p:cNvSpPr>
          <p:nvPr>
            <p:ph type="body" idx="1"/>
          </p:nvPr>
        </p:nvSpPr>
        <p:spPr>
          <a:xfrm>
            <a:off x="490818" y="3429000"/>
            <a:ext cx="8162365" cy="701000"/>
          </a:xfrm>
        </p:spPr>
        <p:txBody>
          <a:bodyPr anchor="t" anchorCtr="0">
            <a:normAutofit/>
          </a:bodyPr>
          <a:lstStyle>
            <a:lvl1pPr marL="0" indent="0" algn="ctr">
              <a:spcBef>
                <a:spcPts val="0"/>
              </a:spcBef>
              <a:buNone/>
              <a:defRPr sz="1800">
                <a:solidFill>
                  <a:schemeClr val="tx2"/>
                </a:solidFill>
                <a:effectLst>
                  <a:outerShdw blurRad="50800" dist="38100" dir="2700000" algn="tl" rotWithShape="0">
                    <a:prstClr val="black">
                      <a:alpha val="40000"/>
                    </a:prstClr>
                  </a:outerShdw>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vert="horz" lIns="91440" tIns="45720" rIns="91440" bIns="45720" rtlCol="0" anchor="ctr"/>
          <a:lstStyle>
            <a:lvl1pPr marL="0" algn="l" defTabSz="914400" rtl="0" eaLnBrk="1" latinLnBrk="0" hangingPunct="1">
              <a:defRPr sz="1400" kern="1200">
                <a:solidFill>
                  <a:schemeClr val="tx2">
                    <a:lumMod val="75000"/>
                  </a:schemeClr>
                </a:solidFill>
                <a:latin typeface="+mn-lt"/>
                <a:ea typeface="+mn-ea"/>
                <a:cs typeface="+mn-cs"/>
              </a:defRPr>
            </a:lvl1pPr>
          </a:lstStyle>
          <a:p>
            <a:fld id="{28E80666-FB37-4B36-9149-507F3B0178E3}" type="datetimeFigureOut">
              <a:rPr lang="en-US" smtClean="0"/>
              <a:pPr/>
              <a:t>4/7/19</a:t>
            </a:fld>
            <a:endParaRPr lang="en-US"/>
          </a:p>
        </p:txBody>
      </p:sp>
      <p:sp>
        <p:nvSpPr>
          <p:cNvPr id="5" name="Footer Placeholder 4"/>
          <p:cNvSpPr>
            <a:spLocks noGrp="1"/>
          </p:cNvSpPr>
          <p:nvPr>
            <p:ph type="ftr" sz="quarter" idx="11"/>
          </p:nvPr>
        </p:nvSpPr>
        <p:spPr/>
        <p:txBody>
          <a:bodyPr vert="horz" lIns="91440" tIns="45720" rIns="91440" bIns="45720" rtlCol="0" anchor="ctr"/>
          <a:lstStyle>
            <a:lvl1pPr marL="0" algn="ctr" defTabSz="914400" rtl="0" eaLnBrk="1" latinLnBrk="0" hangingPunct="1">
              <a:defRPr sz="1400" kern="1200">
                <a:solidFill>
                  <a:schemeClr val="tx2">
                    <a:lumMod val="75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p:txBody>
          <a:bodyPr vert="horz" lIns="91440" tIns="45720" rIns="91440" bIns="45720" rtlCol="0" anchor="ctr"/>
          <a:lstStyle>
            <a:lvl1pPr marL="0" algn="r" defTabSz="914400" rtl="0" eaLnBrk="1" latinLnBrk="0" hangingPunct="1">
              <a:defRPr sz="1400" kern="1200">
                <a:solidFill>
                  <a:schemeClr val="tx2">
                    <a:lumMod val="75000"/>
                  </a:schemeClr>
                </a:solidFill>
                <a:latin typeface="+mn-lt"/>
                <a:ea typeface="+mn-ea"/>
                <a:cs typeface="+mn-cs"/>
              </a:defRPr>
            </a:lvl1pPr>
          </a:lstStyle>
          <a:p>
            <a:fld id="{D7E63A33-8271-4DD0-9C48-789913D7C11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23900" y="1586753"/>
            <a:ext cx="3776472" cy="4583860"/>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586753"/>
            <a:ext cx="3776472" cy="4583860"/>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7F00AA6-10E1-5F43-9BF9-E73E60FC7029}" type="datetimeFigureOut">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E8DE1-712C-B847-80CC-71494E45561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23900" y="1598613"/>
            <a:ext cx="3773488" cy="427877"/>
          </a:xfrm>
        </p:spPr>
        <p:txBody>
          <a:bodyPr anchor="b">
            <a:norm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23900" y="2174875"/>
            <a:ext cx="3773488" cy="3997325"/>
          </a:xfrm>
        </p:spPr>
        <p:txBody>
          <a:bodyPr/>
          <a:lstStyle>
            <a:lvl1pPr>
              <a:defRPr sz="2400"/>
            </a:lvl1pPr>
            <a:lvl2pPr>
              <a:defRPr sz="2200"/>
            </a:lvl2pPr>
            <a:lvl3pPr>
              <a:defRPr sz="2000"/>
            </a:lvl3pPr>
            <a:lvl4pPr>
              <a:defRPr sz="1800"/>
            </a:lvl4pPr>
            <a:lvl5pPr>
              <a:defRPr sz="1800"/>
            </a:lvl5pPr>
            <a:lvl6pPr>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645026" y="1598613"/>
            <a:ext cx="3776472" cy="427877"/>
          </a:xfrm>
        </p:spPr>
        <p:txBody>
          <a:bodyPr anchor="b">
            <a:norm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3776472" cy="3997325"/>
          </a:xfrm>
        </p:spPr>
        <p:txBody>
          <a:bodyPr/>
          <a:lstStyle>
            <a:lvl1pPr>
              <a:defRPr sz="2400"/>
            </a:lvl1pPr>
            <a:lvl2pPr>
              <a:defRPr sz="2200"/>
            </a:lvl2pPr>
            <a:lvl3pPr>
              <a:defRPr sz="2000"/>
            </a:lvl3pPr>
            <a:lvl4pPr>
              <a:defRPr sz="1800"/>
            </a:lvl4pPr>
            <a:lvl5pPr>
              <a:defRPr sz="1800"/>
            </a:lvl5pPr>
            <a:lvl6pPr>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7F00AA6-10E1-5F43-9BF9-E73E60FC7029}" type="datetimeFigureOut">
              <a:rPr lang="en-US" smtClean="0"/>
              <a:t>4/7/19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2E8DE1-712C-B847-80CC-71494E4556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23900" y="1586753"/>
            <a:ext cx="7707406" cy="2231136"/>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7F00AA6-10E1-5F43-9BF9-E73E60FC7029}" type="datetimeFigureOut">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E8DE1-712C-B847-80CC-71494E45561C}" type="slidenum">
              <a:rPr lang="en-US" smtClean="0"/>
              <a:t>‹#›</a:t>
            </a:fld>
            <a:endParaRPr lang="en-US"/>
          </a:p>
        </p:txBody>
      </p:sp>
      <p:sp>
        <p:nvSpPr>
          <p:cNvPr id="8" name="Content Placeholder 2"/>
          <p:cNvSpPr>
            <a:spLocks noGrp="1"/>
          </p:cNvSpPr>
          <p:nvPr>
            <p:ph sz="half" idx="13"/>
          </p:nvPr>
        </p:nvSpPr>
        <p:spPr>
          <a:xfrm>
            <a:off x="723900" y="3914170"/>
            <a:ext cx="7707406" cy="2231136"/>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23900" y="1586753"/>
            <a:ext cx="3776472" cy="4583860"/>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7F00AA6-10E1-5F43-9BF9-E73E60FC7029}" type="datetimeFigureOut">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E8DE1-712C-B847-80CC-71494E45561C}" type="slidenum">
              <a:rPr lang="en-US" smtClean="0"/>
              <a:t>‹#›</a:t>
            </a:fld>
            <a:endParaRPr lang="en-US"/>
          </a:p>
        </p:txBody>
      </p:sp>
      <p:sp>
        <p:nvSpPr>
          <p:cNvPr id="8" name="Content Placeholder 3"/>
          <p:cNvSpPr>
            <a:spLocks noGrp="1"/>
          </p:cNvSpPr>
          <p:nvPr>
            <p:ph sz="half" idx="2"/>
          </p:nvPr>
        </p:nvSpPr>
        <p:spPr>
          <a:xfrm>
            <a:off x="4648200" y="1586753"/>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Content Placeholder 3"/>
          <p:cNvSpPr>
            <a:spLocks noGrp="1"/>
          </p:cNvSpPr>
          <p:nvPr>
            <p:ph sz="half" idx="14"/>
          </p:nvPr>
        </p:nvSpPr>
        <p:spPr>
          <a:xfrm>
            <a:off x="4648200" y="3913094"/>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7F00AA6-10E1-5F43-9BF9-E73E60FC7029}" type="datetimeFigureOut">
              <a:rPr lang="en-US" smtClean="0"/>
              <a:t>4/7/19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E8DE1-712C-B847-80CC-71494E45561C}" type="slidenum">
              <a:rPr lang="en-US" smtClean="0"/>
              <a:t>‹#›</a:t>
            </a:fld>
            <a:endParaRPr lang="en-US"/>
          </a:p>
        </p:txBody>
      </p:sp>
      <p:sp>
        <p:nvSpPr>
          <p:cNvPr id="6" name="Content Placeholder 2"/>
          <p:cNvSpPr>
            <a:spLocks noGrp="1"/>
          </p:cNvSpPr>
          <p:nvPr>
            <p:ph sz="half" idx="1"/>
          </p:nvPr>
        </p:nvSpPr>
        <p:spPr>
          <a:xfrm>
            <a:off x="723900" y="1586753"/>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Content Placeholder 3"/>
          <p:cNvSpPr>
            <a:spLocks noGrp="1"/>
          </p:cNvSpPr>
          <p:nvPr>
            <p:ph sz="half" idx="2"/>
          </p:nvPr>
        </p:nvSpPr>
        <p:spPr>
          <a:xfrm>
            <a:off x="4648200" y="1586753"/>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Content Placeholder 2"/>
          <p:cNvSpPr>
            <a:spLocks noGrp="1"/>
          </p:cNvSpPr>
          <p:nvPr>
            <p:ph sz="half" idx="13"/>
          </p:nvPr>
        </p:nvSpPr>
        <p:spPr>
          <a:xfrm>
            <a:off x="723900" y="3913094"/>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Content Placeholder 3"/>
          <p:cNvSpPr>
            <a:spLocks noGrp="1"/>
          </p:cNvSpPr>
          <p:nvPr>
            <p:ph sz="half" idx="14"/>
          </p:nvPr>
        </p:nvSpPr>
        <p:spPr>
          <a:xfrm>
            <a:off x="4648200" y="3913094"/>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6141" y="314979"/>
            <a:ext cx="7691719" cy="1143000"/>
          </a:xfrm>
          <a:prstGeom prst="rect">
            <a:avLst/>
          </a:prstGeom>
        </p:spPr>
        <p:txBody>
          <a:bodyPr vert="horz" lIns="91440" tIns="45720" rIns="91440" bIns="45720" rtlCol="0" anchor="ctr">
            <a:noAutofit/>
          </a:bodyPr>
          <a:lstStyle/>
          <a:p>
            <a:r>
              <a:rPr/>
              <a:t>Click to edit title style</a:t>
            </a:r>
          </a:p>
        </p:txBody>
      </p:sp>
      <p:sp>
        <p:nvSpPr>
          <p:cNvPr id="3" name="Text Placeholder 2"/>
          <p:cNvSpPr>
            <a:spLocks noGrp="1"/>
          </p:cNvSpPr>
          <p:nvPr>
            <p:ph type="body" idx="1"/>
          </p:nvPr>
        </p:nvSpPr>
        <p:spPr>
          <a:xfrm>
            <a:off x="726141" y="1586753"/>
            <a:ext cx="7691719"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tx1">
                    <a:lumMod val="65000"/>
                    <a:lumOff val="35000"/>
                  </a:schemeClr>
                </a:solidFill>
              </a:defRPr>
            </a:lvl1pPr>
          </a:lstStyle>
          <a:p>
            <a:fld id="{47F00AA6-10E1-5F43-9BF9-E73E60FC7029}" type="datetimeFigureOut">
              <a:rPr lang="en-US" smtClean="0"/>
              <a:t>4/7/19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lumMod val="65000"/>
                    <a:lumOff val="35000"/>
                  </a:schemeClr>
                </a:solidFill>
              </a:defRPr>
            </a:lvl1pPr>
          </a:lstStyle>
          <a:p>
            <a:fld id="{592E8DE1-712C-B847-80CC-71494E45561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859" r:id="rId1"/>
    <p:sldLayoutId id="2147484860" r:id="rId2"/>
    <p:sldLayoutId id="2147484861" r:id="rId3"/>
    <p:sldLayoutId id="2147484862" r:id="rId4"/>
    <p:sldLayoutId id="2147484863" r:id="rId5"/>
    <p:sldLayoutId id="2147484864" r:id="rId6"/>
    <p:sldLayoutId id="2147484865" r:id="rId7"/>
    <p:sldLayoutId id="2147484866" r:id="rId8"/>
    <p:sldLayoutId id="2147484867" r:id="rId9"/>
    <p:sldLayoutId id="2147484868" r:id="rId10"/>
    <p:sldLayoutId id="2147484869" r:id="rId11"/>
    <p:sldLayoutId id="2147484870" r:id="rId12"/>
    <p:sldLayoutId id="2147484871" r:id="rId13"/>
    <p:sldLayoutId id="2147484872" r:id="rId14"/>
    <p:sldLayoutId id="2147484873" r:id="rId15"/>
  </p:sldLayoutIdLst>
  <p:txStyles>
    <p:titleStyle>
      <a:lvl1pPr algn="ctr" defTabSz="914400" rtl="0" eaLnBrk="1" latinLnBrk="0" hangingPunct="1">
        <a:spcBef>
          <a:spcPct val="0"/>
        </a:spcBef>
        <a:buNone/>
        <a:defRPr sz="5400" kern="1200">
          <a:solidFill>
            <a:schemeClr val="tx1">
              <a:lumMod val="85000"/>
              <a:lumOff val="15000"/>
            </a:schemeClr>
          </a:solidFill>
          <a:latin typeface="+mj-lt"/>
          <a:ea typeface="+mj-ea"/>
          <a:cs typeface="+mj-cs"/>
        </a:defRPr>
      </a:lvl1pPr>
    </p:titleStyle>
    <p:bodyStyle>
      <a:lvl1pPr marL="457200" indent="-457200" algn="l" defTabSz="914400" rtl="0" eaLnBrk="1" latinLnBrk="0" hangingPunct="1">
        <a:spcBef>
          <a:spcPts val="2400"/>
        </a:spcBef>
        <a:buSzPct val="90000"/>
        <a:buFont typeface="Wingdings" pitchFamily="2" charset="2"/>
        <a:buChar char="v"/>
        <a:defRPr sz="24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1200"/>
        </a:spcBef>
        <a:buClr>
          <a:schemeClr val="bg1">
            <a:lumMod val="65000"/>
          </a:schemeClr>
        </a:buClr>
        <a:buSzPct val="90000"/>
        <a:buFont typeface="Wingdings" pitchFamily="2" charset="2"/>
        <a:buChar char="v"/>
        <a:defRPr sz="2200" kern="1200">
          <a:solidFill>
            <a:schemeClr val="tx1">
              <a:lumMod val="75000"/>
              <a:lumOff val="25000"/>
            </a:schemeClr>
          </a:solidFill>
          <a:latin typeface="+mn-lt"/>
          <a:ea typeface="+mn-ea"/>
          <a:cs typeface="+mn-cs"/>
        </a:defRPr>
      </a:lvl2pPr>
      <a:lvl3pPr marL="1263650" indent="-349250" algn="l" defTabSz="914400" rtl="0" eaLnBrk="1" latinLnBrk="0" hangingPunct="1">
        <a:spcBef>
          <a:spcPts val="1200"/>
        </a:spcBef>
        <a:buSzPct val="90000"/>
        <a:buFont typeface="Wingdings" pitchFamily="2" charset="2"/>
        <a:buChar char="v"/>
        <a:defRPr sz="2000" kern="1200">
          <a:solidFill>
            <a:schemeClr val="tx1">
              <a:lumMod val="75000"/>
              <a:lumOff val="25000"/>
            </a:schemeClr>
          </a:solidFill>
          <a:latin typeface="+mn-lt"/>
          <a:ea typeface="+mn-ea"/>
          <a:cs typeface="+mn-cs"/>
        </a:defRPr>
      </a:lvl3pPr>
      <a:lvl4pPr marL="1600200" indent="-336550" algn="l" defTabSz="914400" rtl="0" eaLnBrk="1" latinLnBrk="0" hangingPunct="1">
        <a:spcBef>
          <a:spcPts val="1200"/>
        </a:spcBef>
        <a:buClr>
          <a:schemeClr val="bg1">
            <a:lumMod val="65000"/>
          </a:schemeClr>
        </a:buClr>
        <a:buSzPct val="90000"/>
        <a:buFont typeface="Wingdings" pitchFamily="2" charset="2"/>
        <a:buChar char="v"/>
        <a:defRPr sz="1800" kern="1200">
          <a:solidFill>
            <a:schemeClr val="tx1">
              <a:lumMod val="75000"/>
              <a:lumOff val="25000"/>
            </a:schemeClr>
          </a:solidFill>
          <a:latin typeface="+mn-lt"/>
          <a:ea typeface="+mn-ea"/>
          <a:cs typeface="+mn-cs"/>
        </a:defRPr>
      </a:lvl4pPr>
      <a:lvl5pPr marL="1946275" indent="-346075" algn="l" defTabSz="914400" rtl="0" eaLnBrk="1" latinLnBrk="0" hangingPunct="1">
        <a:spcBef>
          <a:spcPts val="1200"/>
        </a:spcBef>
        <a:buSzPct val="90000"/>
        <a:buFont typeface="Wingdings" pitchFamily="2" charset="2"/>
        <a:buChar char="v"/>
        <a:defRPr sz="1800" kern="1200">
          <a:solidFill>
            <a:schemeClr val="tx1">
              <a:lumMod val="75000"/>
              <a:lumOff val="25000"/>
            </a:schemeClr>
          </a:solidFill>
          <a:latin typeface="+mn-lt"/>
          <a:ea typeface="+mn-ea"/>
          <a:cs typeface="+mn-cs"/>
        </a:defRPr>
      </a:lvl5pPr>
      <a:lvl6pPr marL="2290763" indent="-344488" algn="l" defTabSz="914400" rtl="0" eaLnBrk="1" latinLnBrk="0" hangingPunct="1">
        <a:spcBef>
          <a:spcPct val="20000"/>
        </a:spcBef>
        <a:buClr>
          <a:schemeClr val="bg1">
            <a:lumMod val="65000"/>
          </a:schemeClr>
        </a:buClr>
        <a:buSzPct val="90000"/>
        <a:buFont typeface="Wingdings" pitchFamily="2" charset="2"/>
        <a:buChar char="v"/>
        <a:defRPr lang="en-US" sz="1800" kern="1200" dirty="0" smtClean="0">
          <a:solidFill>
            <a:schemeClr val="tx1">
              <a:lumMod val="75000"/>
              <a:lumOff val="25000"/>
            </a:schemeClr>
          </a:solidFill>
          <a:latin typeface="+mn-lt"/>
          <a:ea typeface="+mn-ea"/>
          <a:cs typeface="+mn-cs"/>
        </a:defRPr>
      </a:lvl6pPr>
      <a:lvl7pPr marL="2625725" indent="-344488" algn="l" defTabSz="914400" rtl="0" eaLnBrk="1" latinLnBrk="0" hangingPunct="1">
        <a:spcBef>
          <a:spcPct val="20000"/>
        </a:spcBef>
        <a:buSzPct val="90000"/>
        <a:buFont typeface="Wingdings" pitchFamily="2" charset="2"/>
        <a:buChar char="v"/>
        <a:defRPr lang="en-US" sz="1800" kern="1200" dirty="0" smtClean="0">
          <a:solidFill>
            <a:schemeClr val="tx1">
              <a:lumMod val="75000"/>
              <a:lumOff val="25000"/>
            </a:schemeClr>
          </a:solidFill>
          <a:latin typeface="+mn-lt"/>
          <a:ea typeface="+mn-ea"/>
          <a:cs typeface="+mn-cs"/>
        </a:defRPr>
      </a:lvl7pPr>
      <a:lvl8pPr marL="2970213" indent="-344488" algn="l" defTabSz="914400" rtl="0" eaLnBrk="1" latinLnBrk="0" hangingPunct="1">
        <a:spcBef>
          <a:spcPct val="20000"/>
        </a:spcBef>
        <a:buClr>
          <a:schemeClr val="bg1">
            <a:lumMod val="65000"/>
          </a:schemeClr>
        </a:buClr>
        <a:buSzPct val="90000"/>
        <a:buFont typeface="Wingdings" pitchFamily="2" charset="2"/>
        <a:buChar char="v"/>
        <a:defRPr lang="en-US" sz="1800" kern="1200" dirty="0" smtClean="0">
          <a:solidFill>
            <a:schemeClr val="tx1">
              <a:lumMod val="75000"/>
              <a:lumOff val="25000"/>
            </a:schemeClr>
          </a:solidFill>
          <a:latin typeface="+mn-lt"/>
          <a:ea typeface="+mn-ea"/>
          <a:cs typeface="+mn-cs"/>
        </a:defRPr>
      </a:lvl8pPr>
      <a:lvl9pPr marL="3313113" indent="-344488" algn="l" defTabSz="914400" rtl="0" eaLnBrk="1" latinLnBrk="0" hangingPunct="1">
        <a:spcBef>
          <a:spcPct val="20000"/>
        </a:spcBef>
        <a:buSzPct val="90000"/>
        <a:buFont typeface="Wingdings" pitchFamily="2" charset="2"/>
        <a:buChar char="v"/>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hyperlink" Target="https://commons.wikimedia.org/w/index.php?title=File:Atomic_orbitals_n123_m-eigenstates.png&amp;oldid=294722557"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s://commons.wikimedia.org/w/index.php?title=File:Hund's_Rule.svg&amp;oldid=226335898"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ndex.php?title=File:Electron_configuration_bromine.svg&amp;oldid=284663727" TargetMode="External"/><Relationship Id="rId4" Type="http://schemas.openxmlformats.org/officeDocument/2006/relationships/image" Target="../media/image13.png"/><Relationship Id="rId5" Type="http://schemas.openxmlformats.org/officeDocument/2006/relationships/hyperlink" Target="https://commons.wikimedia.org/w/index.php?title=File:Atomic_orbitals_n123_m-eigenstates.png&amp;oldid=294722557" TargetMode="External"/><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commons.wikimedia.org/w/index.php?title=File:Periodic_Table_2.svg&amp;oldid=22330962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 Id="rId3" Type="http://schemas.openxmlformats.org/officeDocument/2006/relationships/hyperlink" Target="https://commons.wikimedia.org/w/index.php?title=File:MagnetismElectronDiagram.gif&amp;oldid=29826955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s://commons.wikimedia.org/w/index.php?title=File:Periodic_trends.svg&amp;oldid=31316221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s://commons.wikimedia.org/w/index.php?title=File:Effective_Nuclear_Charge.svg&amp;oldid=324358053"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commons.wikimedia.org/w/index.php?title=File:BF3.svg&amp;oldid=129083624" TargetMode="External"/><Relationship Id="rId5" Type="http://schemas.openxmlformats.org/officeDocument/2006/relationships/image" Target="../media/image22.png"/><Relationship Id="rId6" Type="http://schemas.openxmlformats.org/officeDocument/2006/relationships/hyperlink" Target="https://commons.wikimedia.org/w/index.php?title=File:Pentafluoroxenate-ion-2D.png&amp;oldid=283391213" TargetMode="External"/><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s://commons.wikimedia.org/w/index.php?title=File:Covalent_bond_fluorine.svg&amp;oldid=130355450" TargetMode="External"/><Relationship Id="rId5" Type="http://schemas.openxmlformats.org/officeDocument/2006/relationships/image" Target="../media/image24.gif"/><Relationship Id="rId6" Type="http://schemas.openxmlformats.org/officeDocument/2006/relationships/hyperlink" Target="https://commons.wikimedia.org/w/index.php?title=File:Ionic_Bond_1.gif&amp;oldid=265875035"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hyperlink" Target="https://commons.wikimedia.org/w/index.php?title=File:Difluorine-2D-dimensions.png&amp;oldid=171430980" TargetMode="External"/><Relationship Id="rId6" Type="http://schemas.openxmlformats.org/officeDocument/2006/relationships/hyperlink" Target="https://commons.wikimedia.org/w/index.php?title=File:Dipole-dipole-interaction-in-HCl-2D.png&amp;oldid=197120541" TargetMode="External"/><Relationship Id="rId7" Type="http://schemas.openxmlformats.org/officeDocument/2006/relationships/image" Target="../media/image27.png"/><Relationship Id="rId8" Type="http://schemas.openxmlformats.org/officeDocument/2006/relationships/hyperlink" Target="https://commons.wikimedia.org/w/index.php?title=File:NH3-BF3-adduct-bond-lengthening-2D.png&amp;oldid=283156220"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commons.wikimedia.org/w/index.php?title=File:Atom_Diagram.svg&amp;oldid=29400896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hyperlink" Target="https://commons.wikimedia.org/w/index.php?title=File:Electron-fomura_triple-bond_NN.svg&amp;oldid=23254936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hyperlink" Target="https://commons.wikimedia.org/w/index.php?title=File:VSEPR_geometries.PNG&amp;oldid=33400719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 Id="rId3" Type="http://schemas.openxmlformats.org/officeDocument/2006/relationships/hyperlink" Target="https://commons.wikimedia.org/w/index.php?title=File:Figure_02_01_11.jpg&amp;oldid=27001787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microsoft.com/office/2007/relationships/hdphoto" Target="../media/hdphoto1.wdp"/><Relationship Id="rId6" Type="http://schemas.openxmlformats.org/officeDocument/2006/relationships/hyperlink" Target="https://commons.wikimedia.org/w/index.php?title=File:Sp3_hybridization_of_H2O.jpg&amp;oldid=241514029" TargetMode="External"/><Relationship Id="rId7" Type="http://schemas.openxmlformats.org/officeDocument/2006/relationships/hyperlink" Target="https://commons.wikimedia.org/w/index.php?title=File:Hybridisation.svg&amp;oldid=147176158"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3" Type="http://schemas.openxmlformats.org/officeDocument/2006/relationships/hyperlink" Target="https://commons.wikimedia.org/w/index.php?title=File:O6metilguanina.svg&amp;oldid=148234099" TargetMode="External"/><Relationship Id="rId4" Type="http://schemas.openxmlformats.org/officeDocument/2006/relationships/image" Target="../media/image34.png"/><Relationship Id="rId5" Type="http://schemas.openxmlformats.org/officeDocument/2006/relationships/hyperlink" Target="https://commons.wikimedia.org/w/index.php?title=File:Sulfur-hexafluoride-2D-small.png&amp;oldid=149518551" TargetMode="External"/><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hyperlink" Target="https://commons.wikimedia.org/w/index.php?title=File:Sigma-pi_bonding.png&amp;oldid=22028763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hyperlink" Target="https://commons.wikimedia.org/w/index.php?title=File:Enynone_Enynal_core_structure.svg&amp;oldid=343793041"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hyperlink" Target="https://commons.wikimedia.org/w/index.php?title=File:Hydrogen-bonding-in-water-2D.png&amp;oldid=314869965" TargetMode="External"/><Relationship Id="rId5" Type="http://schemas.openxmlformats.org/officeDocument/2006/relationships/image" Target="../media/image25.png"/><Relationship Id="rId6" Type="http://schemas.openxmlformats.org/officeDocument/2006/relationships/hyperlink" Target="https://commons.wikimedia.org/w/index.php?title=File:Dipole-dipole-interaction-in-HCl-2D.png&amp;oldid=197120541" TargetMode="External"/><Relationship Id="rId7" Type="http://schemas.openxmlformats.org/officeDocument/2006/relationships/image" Target="../media/image38.png"/><Relationship Id="rId8" Type="http://schemas.openxmlformats.org/officeDocument/2006/relationships/hyperlink" Target="https://commons.wikimedia.org/w/index.php?title=File:Polarization_of_an_atom_induced_by_an_electric_field.png&amp;oldid=263423546"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hyperlink" Target="https://commons.wikimedia.org/w/index.php?title=File:Na+H2O.gif&amp;oldid=154740846"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hyperlink" Target="https://commons.wikimedia.org/w/index.php?title=File:CatalysisScheme.png&amp;oldid=196772638" TargetMode="Externa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1.emf"/><Relationship Id="rId5" Type="http://schemas.openxmlformats.org/officeDocument/2006/relationships/oleObject" Target="../embeddings/oleObject2.bin"/><Relationship Id="rId6" Type="http://schemas.openxmlformats.org/officeDocument/2006/relationships/image" Target="../media/image42.emf"/><Relationship Id="rId7" Type="http://schemas.openxmlformats.org/officeDocument/2006/relationships/image" Target="../media/image43.png"/><Relationship Id="rId8" Type="http://schemas.openxmlformats.org/officeDocument/2006/relationships/hyperlink" Target="https://commons.wikimedia.org/w/index.php?title=File:Reaction_Progress_Kinetics_Data_Presentation.png&amp;oldid=213092488" TargetMode="Externa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45.png"/><Relationship Id="rId5" Type="http://schemas.openxmlformats.org/officeDocument/2006/relationships/oleObject" Target="../embeddings/oleObject3.bin"/><Relationship Id="rId6" Type="http://schemas.openxmlformats.org/officeDocument/2006/relationships/image" Target="../media/image4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6.emf"/><Relationship Id="rId5" Type="http://schemas.openxmlformats.org/officeDocument/2006/relationships/oleObject" Target="../embeddings/oleObject4.bin"/><Relationship Id="rId6" Type="http://schemas.openxmlformats.org/officeDocument/2006/relationships/image" Target="../media/image47.emf"/><Relationship Id="rId7" Type="http://schemas.openxmlformats.org/officeDocument/2006/relationships/oleObject" Target="../embeddings/oleObject5.bin"/><Relationship Id="rId8" Type="http://schemas.openxmlformats.org/officeDocument/2006/relationships/image" Target="../media/image4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s://commons.wikimedia.org/w/index.php?title=File:Periodic_table_vectorial.png&amp;oldid=265144223" TargetMode="Externa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49.emf"/><Relationship Id="rId5" Type="http://schemas.openxmlformats.org/officeDocument/2006/relationships/oleObject" Target="../embeddings/oleObject7.bin"/><Relationship Id="rId6" Type="http://schemas.openxmlformats.org/officeDocument/2006/relationships/image" Target="../media/image50.emf"/><Relationship Id="rId7" Type="http://schemas.openxmlformats.org/officeDocument/2006/relationships/oleObject" Target="../embeddings/oleObject8.bin"/><Relationship Id="rId8" Type="http://schemas.openxmlformats.org/officeDocument/2006/relationships/image" Target="../media/image51.emf"/><Relationship Id="rId9" Type="http://schemas.openxmlformats.org/officeDocument/2006/relationships/oleObject" Target="../embeddings/oleObject9.bin"/><Relationship Id="rId10" Type="http://schemas.openxmlformats.org/officeDocument/2006/relationships/image" Target="../media/image52.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hyperlink" Target="https://commons.wikimedia.org/w/index.php?title=File:Thermodyamic_versus_kinetic_control.png&amp;oldid=30711310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oleObject" Target="../embeddings/oleObject10.bin"/><Relationship Id="rId5" Type="http://schemas.openxmlformats.org/officeDocument/2006/relationships/image" Target="../media/image54.emf"/><Relationship Id="rId6" Type="http://schemas.openxmlformats.org/officeDocument/2006/relationships/hyperlink" Target="https://commons.wikimedia.org/w/index.php?title=File:Dynamic_equilibrium.png&amp;oldid=120459414" TargetMode="External"/><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5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hyperlink" Target="https://commons.wikimedia.org/w/index.php?title=File:CNX_Chem_16_02_EntGraph.png&amp;oldid=27682722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commons.wikimedia.org/w/index.php?title=File:Hydrogen_Deuterium_Tritium_Nuclei_Schmatic-en.svg&amp;oldid=238979645"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gi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1.gif"/></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commons.wikimedia.org/w/index.php?title=File:Ions.svg&amp;oldid=148804091"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66.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mmons.wikimedia.org/w/index.php?title=File:Neon_Atom.svg&amp;oldid=298484070" TargetMode="Externa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Chemistry</a:t>
            </a:r>
            <a:endParaRPr lang="en-US" dirty="0"/>
          </a:p>
        </p:txBody>
      </p:sp>
      <p:sp>
        <p:nvSpPr>
          <p:cNvPr id="3" name="Subtitle 2"/>
          <p:cNvSpPr>
            <a:spLocks noGrp="1"/>
          </p:cNvSpPr>
          <p:nvPr>
            <p:ph type="subTitle" idx="1"/>
          </p:nvPr>
        </p:nvSpPr>
        <p:spPr/>
        <p:txBody>
          <a:bodyPr/>
          <a:lstStyle/>
          <a:p>
            <a:r>
              <a:rPr lang="en-US" dirty="0" smtClean="0"/>
              <a:t>The Complete MCAT Content Review</a:t>
            </a:r>
            <a:endParaRPr lang="en-US" dirty="0"/>
          </a:p>
        </p:txBody>
      </p:sp>
    </p:spTree>
    <p:extLst>
      <p:ext uri="{BB962C8B-B14F-4D97-AF65-F5344CB8AC3E}">
        <p14:creationId xmlns:p14="http://schemas.microsoft.com/office/powerpoint/2010/main" val="1096501846"/>
      </p:ext>
    </p:extLst>
  </p:cSld>
  <p:clrMapOvr>
    <a:masterClrMapping/>
  </p:clrMapOvr>
  <mc:AlternateContent xmlns:mc="http://schemas.openxmlformats.org/markup-compatibility/2006" xmlns:p14="http://schemas.microsoft.com/office/powerpoint/2010/main">
    <mc:Choice Requires="p14">
      <p:transition spd="slow" p14:dur="2000" advTm="6273"/>
    </mc:Choice>
    <mc:Fallback xmlns="">
      <p:transition xmlns:p14="http://schemas.microsoft.com/office/powerpoint/2010/main" spd="slow" advTm="627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Orbitals</a:t>
            </a:r>
            <a:endParaRPr lang="en-US" dirty="0"/>
          </a:p>
        </p:txBody>
      </p:sp>
      <p:sp>
        <p:nvSpPr>
          <p:cNvPr id="3" name="Content Placeholder 2"/>
          <p:cNvSpPr>
            <a:spLocks noGrp="1"/>
          </p:cNvSpPr>
          <p:nvPr>
            <p:ph idx="1"/>
          </p:nvPr>
        </p:nvSpPr>
        <p:spPr>
          <a:xfrm>
            <a:off x="726141" y="1586753"/>
            <a:ext cx="5680303" cy="4571999"/>
          </a:xfrm>
        </p:spPr>
        <p:txBody>
          <a:bodyPr>
            <a:normAutofit/>
          </a:bodyPr>
          <a:lstStyle/>
          <a:p>
            <a:r>
              <a:rPr lang="en-US" dirty="0" smtClean="0"/>
              <a:t>The circular energy levels are too simple!</a:t>
            </a:r>
          </a:p>
          <a:p>
            <a:r>
              <a:rPr lang="en-US" dirty="0" smtClean="0"/>
              <a:t>Energy level/Shell (n)&gt;Subshell (</a:t>
            </a:r>
            <a:r>
              <a:rPr lang="en-US" dirty="0" err="1"/>
              <a:t>s</a:t>
            </a:r>
            <a:r>
              <a:rPr lang="en-US" dirty="0" err="1" smtClean="0"/>
              <a:t>,</a:t>
            </a:r>
            <a:r>
              <a:rPr lang="en-US" dirty="0" err="1"/>
              <a:t>p</a:t>
            </a:r>
            <a:r>
              <a:rPr lang="en-US" dirty="0" err="1" smtClean="0"/>
              <a:t>,</a:t>
            </a:r>
            <a:r>
              <a:rPr lang="en-US" dirty="0" err="1"/>
              <a:t>d</a:t>
            </a:r>
            <a:r>
              <a:rPr lang="en-US" dirty="0" err="1" smtClean="0"/>
              <a:t>,f</a:t>
            </a:r>
            <a:r>
              <a:rPr lang="en-US" dirty="0" smtClean="0"/>
              <a:t>)&gt;Atomic Orbital</a:t>
            </a:r>
          </a:p>
          <a:p>
            <a:pPr lvl="1"/>
            <a:r>
              <a:rPr lang="en-US" dirty="0" smtClean="0"/>
              <a:t>Notice p orbital shape</a:t>
            </a:r>
          </a:p>
          <a:p>
            <a:r>
              <a:rPr lang="en-US" dirty="0" smtClean="0"/>
              <a:t>Atomic Orbitals hold maximum 2 electrons with opposite spin</a:t>
            </a:r>
          </a:p>
          <a:p>
            <a:pPr marL="457200" lvl="1" indent="0">
              <a:buNone/>
            </a:pPr>
            <a:endParaRPr lang="en-US" dirty="0" smtClean="0"/>
          </a:p>
          <a:p>
            <a:pPr lvl="1"/>
            <a:endParaRPr lang="en-US" dirty="0"/>
          </a:p>
          <a:p>
            <a:pPr lvl="1"/>
            <a:endParaRPr lang="en-US" dirty="0" smtClean="0"/>
          </a:p>
          <a:p>
            <a:pPr marL="457200" lvl="1" indent="0">
              <a:buNone/>
            </a:pPr>
            <a:endParaRPr lang="en-US" dirty="0" smtClean="0"/>
          </a:p>
          <a:p>
            <a:pPr lvl="1"/>
            <a:endParaRPr lang="en-US" dirty="0"/>
          </a:p>
        </p:txBody>
      </p:sp>
      <p:pic>
        <p:nvPicPr>
          <p:cNvPr id="5" name="Picture 4" descr="Atomic_orbitals_n123_m-eigensta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222" y="1415646"/>
            <a:ext cx="2496443" cy="3495021"/>
          </a:xfrm>
          <a:prstGeom prst="rect">
            <a:avLst/>
          </a:prstGeom>
        </p:spPr>
      </p:pic>
      <p:sp>
        <p:nvSpPr>
          <p:cNvPr id="6" name="TextBox 5"/>
          <p:cNvSpPr txBox="1"/>
          <p:nvPr/>
        </p:nvSpPr>
        <p:spPr>
          <a:xfrm>
            <a:off x="6194778" y="5432946"/>
            <a:ext cx="2949222" cy="1015663"/>
          </a:xfrm>
          <a:prstGeom prst="rect">
            <a:avLst/>
          </a:prstGeom>
          <a:noFill/>
        </p:spPr>
        <p:txBody>
          <a:bodyPr wrap="square" rtlCol="0">
            <a:spAutoFit/>
          </a:bodyPr>
          <a:lstStyle/>
          <a:p>
            <a:r>
              <a:rPr lang="en-US" sz="1000" dirty="0"/>
              <a:t>"</a:t>
            </a:r>
            <a:r>
              <a:rPr lang="en-US" sz="1000" dirty="0" err="1"/>
              <a:t>File:Atomic</a:t>
            </a:r>
            <a:r>
              <a:rPr lang="en-US" sz="1000" dirty="0"/>
              <a:t> orbitals n123 m-</a:t>
            </a:r>
            <a:r>
              <a:rPr lang="en-US" sz="1000" dirty="0" err="1"/>
              <a:t>eigenstates.png</a:t>
            </a:r>
            <a:r>
              <a:rPr lang="en-US" sz="1000" dirty="0"/>
              <a:t>." </a:t>
            </a:r>
            <a:r>
              <a:rPr lang="en-US" sz="1000" i="1" dirty="0"/>
              <a:t>Wikimedia Commons, the free media repository</a:t>
            </a:r>
            <a:r>
              <a:rPr lang="en-US" sz="1000" dirty="0"/>
              <a:t>. 31 Mar 2018, 23:33 UTC. 28 Mar 2019, 20:52 &lt;</a:t>
            </a:r>
            <a:r>
              <a:rPr lang="en-US" sz="1000" dirty="0">
                <a:hlinkClick r:id="rId3"/>
              </a:rPr>
              <a:t>https://commons.wikimedia.org/w/index.php?title=File:Atomic_orbitals_n123_m-eigenstates.png&amp;oldid=294722557&gt;.</a:t>
            </a:r>
            <a:endParaRPr lang="en-US" sz="1000" dirty="0"/>
          </a:p>
        </p:txBody>
      </p:sp>
      <p:sp>
        <p:nvSpPr>
          <p:cNvPr id="7" name="TextBox 6"/>
          <p:cNvSpPr txBox="1"/>
          <p:nvPr/>
        </p:nvSpPr>
        <p:spPr>
          <a:xfrm>
            <a:off x="8128000" y="1520732"/>
            <a:ext cx="774887" cy="369332"/>
          </a:xfrm>
          <a:prstGeom prst="rect">
            <a:avLst/>
          </a:prstGeom>
          <a:noFill/>
        </p:spPr>
        <p:txBody>
          <a:bodyPr wrap="square" rtlCol="0">
            <a:spAutoFit/>
          </a:bodyPr>
          <a:lstStyle/>
          <a:p>
            <a:r>
              <a:rPr lang="en-US" dirty="0"/>
              <a:t>n</a:t>
            </a:r>
            <a:r>
              <a:rPr lang="en-US" dirty="0" smtClean="0"/>
              <a:t>=1</a:t>
            </a:r>
            <a:endParaRPr lang="en-US" dirty="0"/>
          </a:p>
        </p:txBody>
      </p:sp>
      <p:sp>
        <p:nvSpPr>
          <p:cNvPr id="8" name="TextBox 7"/>
          <p:cNvSpPr txBox="1"/>
          <p:nvPr/>
        </p:nvSpPr>
        <p:spPr>
          <a:xfrm>
            <a:off x="8128000" y="2369445"/>
            <a:ext cx="726140" cy="369332"/>
          </a:xfrm>
          <a:prstGeom prst="rect">
            <a:avLst/>
          </a:prstGeom>
          <a:noFill/>
        </p:spPr>
        <p:txBody>
          <a:bodyPr wrap="square" rtlCol="0">
            <a:spAutoFit/>
          </a:bodyPr>
          <a:lstStyle/>
          <a:p>
            <a:r>
              <a:rPr lang="en-US" dirty="0"/>
              <a:t>n</a:t>
            </a:r>
            <a:r>
              <a:rPr lang="en-US" dirty="0" smtClean="0"/>
              <a:t>=2</a:t>
            </a:r>
            <a:endParaRPr lang="en-US" dirty="0"/>
          </a:p>
        </p:txBody>
      </p:sp>
      <p:sp>
        <p:nvSpPr>
          <p:cNvPr id="9" name="TextBox 8"/>
          <p:cNvSpPr txBox="1"/>
          <p:nvPr/>
        </p:nvSpPr>
        <p:spPr>
          <a:xfrm>
            <a:off x="8128000" y="3498334"/>
            <a:ext cx="726140" cy="369332"/>
          </a:xfrm>
          <a:prstGeom prst="rect">
            <a:avLst/>
          </a:prstGeom>
          <a:noFill/>
        </p:spPr>
        <p:txBody>
          <a:bodyPr wrap="square" rtlCol="0">
            <a:spAutoFit/>
          </a:bodyPr>
          <a:lstStyle/>
          <a:p>
            <a:r>
              <a:rPr lang="en-US" dirty="0" smtClean="0"/>
              <a:t>n=3</a:t>
            </a:r>
            <a:endParaRPr lang="en-US" dirty="0"/>
          </a:p>
        </p:txBody>
      </p:sp>
    </p:spTree>
    <p:extLst>
      <p:ext uri="{BB962C8B-B14F-4D97-AF65-F5344CB8AC3E}">
        <p14:creationId xmlns:p14="http://schemas.microsoft.com/office/powerpoint/2010/main" val="30793855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Orbital Filling</a:t>
            </a:r>
            <a:endParaRPr lang="en-US" dirty="0"/>
          </a:p>
        </p:txBody>
      </p:sp>
      <p:sp>
        <p:nvSpPr>
          <p:cNvPr id="3" name="Content Placeholder 2"/>
          <p:cNvSpPr>
            <a:spLocks noGrp="1"/>
          </p:cNvSpPr>
          <p:nvPr>
            <p:ph idx="1"/>
          </p:nvPr>
        </p:nvSpPr>
        <p:spPr>
          <a:xfrm>
            <a:off x="726141" y="1586753"/>
            <a:ext cx="7691719" cy="1743469"/>
          </a:xfrm>
        </p:spPr>
        <p:txBody>
          <a:bodyPr/>
          <a:lstStyle/>
          <a:p>
            <a:pPr lvl="1"/>
            <a:r>
              <a:rPr lang="en-US" dirty="0"/>
              <a:t>Hund’s Rule</a:t>
            </a:r>
          </a:p>
          <a:p>
            <a:pPr lvl="2"/>
            <a:r>
              <a:rPr lang="en-US" dirty="0"/>
              <a:t>Electrons fill subshells with parallel spins first because electron repulsion in the same atomic orbital is unfavorable</a:t>
            </a:r>
          </a:p>
          <a:p>
            <a:endParaRPr lang="en-US" dirty="0"/>
          </a:p>
        </p:txBody>
      </p:sp>
      <p:pic>
        <p:nvPicPr>
          <p:cNvPr id="5" name="Content Placeholder 3" descr="1800px-Hund's_Rule.svg.png"/>
          <p:cNvPicPr>
            <a:picLocks noChangeAspect="1"/>
          </p:cNvPicPr>
          <p:nvPr/>
        </p:nvPicPr>
        <p:blipFill rotWithShape="1">
          <a:blip r:embed="rId2">
            <a:extLst>
              <a:ext uri="{28A0092B-C50C-407E-A947-70E740481C1C}">
                <a14:useLocalDpi xmlns:a14="http://schemas.microsoft.com/office/drawing/2010/main" val="0"/>
              </a:ext>
            </a:extLst>
          </a:blip>
          <a:srcRect l="4516" t="-2859" b="-3523"/>
          <a:stretch/>
        </p:blipFill>
        <p:spPr>
          <a:xfrm>
            <a:off x="2577742" y="3039860"/>
            <a:ext cx="4761886" cy="2956277"/>
          </a:xfrm>
          <a:prstGeom prst="rect">
            <a:avLst/>
          </a:prstGeom>
        </p:spPr>
      </p:pic>
      <p:sp>
        <p:nvSpPr>
          <p:cNvPr id="6" name="TextBox 5"/>
          <p:cNvSpPr txBox="1"/>
          <p:nvPr/>
        </p:nvSpPr>
        <p:spPr>
          <a:xfrm>
            <a:off x="1749778" y="6307667"/>
            <a:ext cx="6533444" cy="553998"/>
          </a:xfrm>
          <a:prstGeom prst="rect">
            <a:avLst/>
          </a:prstGeom>
          <a:noFill/>
        </p:spPr>
        <p:txBody>
          <a:bodyPr wrap="square" rtlCol="0">
            <a:spAutoFit/>
          </a:bodyPr>
          <a:lstStyle/>
          <a:p>
            <a:r>
              <a:rPr lang="en-US" sz="1000" dirty="0"/>
              <a:t>"</a:t>
            </a:r>
            <a:r>
              <a:rPr lang="en-US" sz="1000" dirty="0" err="1"/>
              <a:t>File:Hund's</a:t>
            </a:r>
            <a:r>
              <a:rPr lang="en-US" sz="1000" dirty="0"/>
              <a:t> </a:t>
            </a:r>
            <a:r>
              <a:rPr lang="en-US" sz="1000" dirty="0" err="1"/>
              <a:t>Rule.svg</a:t>
            </a:r>
            <a:r>
              <a:rPr lang="en-US" sz="1000" dirty="0"/>
              <a:t>." </a:t>
            </a:r>
            <a:r>
              <a:rPr lang="en-US" sz="1000" i="1" dirty="0"/>
              <a:t>Wikimedia Commons, the free media repository</a:t>
            </a:r>
            <a:r>
              <a:rPr lang="en-US" sz="1000" dirty="0"/>
              <a:t>. 15 Dec 2016, 15:01 UTC. 28 Mar 2019, 21:19 &lt;</a:t>
            </a:r>
            <a:r>
              <a:rPr lang="en-US" sz="1000" dirty="0">
                <a:hlinkClick r:id="rId3"/>
              </a:rPr>
              <a:t>https://commons.wikimedia.org/w/index.php?title=File:Hund%27s_Rule.svg&amp;oldid=226335898&gt;.</a:t>
            </a:r>
            <a:endParaRPr lang="en-US" sz="1000" dirty="0"/>
          </a:p>
          <a:p>
            <a:endParaRPr lang="en-US" sz="1000" dirty="0"/>
          </a:p>
        </p:txBody>
      </p:sp>
      <p:sp>
        <p:nvSpPr>
          <p:cNvPr id="7" name="TextBox 6"/>
          <p:cNvSpPr txBox="1"/>
          <p:nvPr/>
        </p:nvSpPr>
        <p:spPr>
          <a:xfrm>
            <a:off x="2046111" y="3330222"/>
            <a:ext cx="409222" cy="381000"/>
          </a:xfrm>
          <a:prstGeom prst="rect">
            <a:avLst/>
          </a:prstGeom>
          <a:noFill/>
        </p:spPr>
        <p:txBody>
          <a:bodyPr wrap="square" rtlCol="0">
            <a:spAutoFit/>
          </a:bodyPr>
          <a:lstStyle/>
          <a:p>
            <a:r>
              <a:rPr lang="en-US" dirty="0" smtClean="0"/>
              <a:t>Li</a:t>
            </a:r>
            <a:endParaRPr lang="en-US" dirty="0"/>
          </a:p>
        </p:txBody>
      </p:sp>
      <p:sp>
        <p:nvSpPr>
          <p:cNvPr id="8" name="TextBox 7"/>
          <p:cNvSpPr txBox="1"/>
          <p:nvPr/>
        </p:nvSpPr>
        <p:spPr>
          <a:xfrm>
            <a:off x="2046111" y="3965222"/>
            <a:ext cx="409222" cy="369332"/>
          </a:xfrm>
          <a:prstGeom prst="rect">
            <a:avLst/>
          </a:prstGeom>
          <a:noFill/>
        </p:spPr>
        <p:txBody>
          <a:bodyPr wrap="square" rtlCol="0">
            <a:spAutoFit/>
          </a:bodyPr>
          <a:lstStyle/>
          <a:p>
            <a:r>
              <a:rPr lang="en-US" dirty="0" smtClean="0"/>
              <a:t>B</a:t>
            </a:r>
            <a:endParaRPr lang="en-US" dirty="0"/>
          </a:p>
        </p:txBody>
      </p:sp>
      <p:sp>
        <p:nvSpPr>
          <p:cNvPr id="9" name="TextBox 8"/>
          <p:cNvSpPr txBox="1"/>
          <p:nvPr/>
        </p:nvSpPr>
        <p:spPr>
          <a:xfrm>
            <a:off x="2046112" y="4656667"/>
            <a:ext cx="409222" cy="369332"/>
          </a:xfrm>
          <a:prstGeom prst="rect">
            <a:avLst/>
          </a:prstGeom>
          <a:noFill/>
        </p:spPr>
        <p:txBody>
          <a:bodyPr wrap="square" rtlCol="0">
            <a:spAutoFit/>
          </a:bodyPr>
          <a:lstStyle/>
          <a:p>
            <a:r>
              <a:rPr lang="en-US" dirty="0" smtClean="0"/>
              <a:t>C</a:t>
            </a:r>
            <a:endParaRPr lang="en-US" dirty="0"/>
          </a:p>
        </p:txBody>
      </p:sp>
      <p:sp>
        <p:nvSpPr>
          <p:cNvPr id="10" name="TextBox 9"/>
          <p:cNvSpPr txBox="1"/>
          <p:nvPr/>
        </p:nvSpPr>
        <p:spPr>
          <a:xfrm>
            <a:off x="2046112" y="5313108"/>
            <a:ext cx="338666" cy="369332"/>
          </a:xfrm>
          <a:prstGeom prst="rect">
            <a:avLst/>
          </a:prstGeom>
          <a:noFill/>
        </p:spPr>
        <p:txBody>
          <a:bodyPr wrap="square" rtlCol="0">
            <a:spAutoFit/>
          </a:bodyPr>
          <a:lstStyle/>
          <a:p>
            <a:r>
              <a:rPr lang="en-US" dirty="0" smtClean="0"/>
              <a:t>C</a:t>
            </a:r>
            <a:endParaRPr lang="en-US" dirty="0"/>
          </a:p>
        </p:txBody>
      </p:sp>
    </p:spTree>
    <p:extLst>
      <p:ext uri="{BB962C8B-B14F-4D97-AF65-F5344CB8AC3E}">
        <p14:creationId xmlns:p14="http://schemas.microsoft.com/office/powerpoint/2010/main" val="19752856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Orbital Filling</a:t>
            </a:r>
            <a:endParaRPr lang="en-US" dirty="0"/>
          </a:p>
        </p:txBody>
      </p:sp>
      <p:sp>
        <p:nvSpPr>
          <p:cNvPr id="3" name="Content Placeholder 2"/>
          <p:cNvSpPr>
            <a:spLocks noGrp="1"/>
          </p:cNvSpPr>
          <p:nvPr>
            <p:ph idx="1"/>
          </p:nvPr>
        </p:nvSpPr>
        <p:spPr>
          <a:xfrm>
            <a:off x="726141" y="1586753"/>
            <a:ext cx="7691719" cy="1461247"/>
          </a:xfrm>
        </p:spPr>
        <p:txBody>
          <a:bodyPr/>
          <a:lstStyle/>
          <a:p>
            <a:pPr lvl="1"/>
            <a:r>
              <a:rPr lang="en-US" dirty="0"/>
              <a:t>Aufbau Principle</a:t>
            </a:r>
          </a:p>
          <a:p>
            <a:pPr lvl="2"/>
            <a:r>
              <a:rPr lang="en-US" dirty="0"/>
              <a:t>Electrons fill atomic orbitals from the lowest available energy level to highest energy level</a:t>
            </a:r>
          </a:p>
          <a:p>
            <a:pPr lvl="3"/>
            <a:endParaRPr lang="en-US" dirty="0" smtClean="0"/>
          </a:p>
        </p:txBody>
      </p:sp>
      <p:pic>
        <p:nvPicPr>
          <p:cNvPr id="5" name="Picture 4" descr="Electron_configuration_bromine.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08" y="3048000"/>
            <a:ext cx="3837329" cy="3033888"/>
          </a:xfrm>
          <a:prstGeom prst="rect">
            <a:avLst/>
          </a:prstGeom>
        </p:spPr>
      </p:pic>
      <p:sp>
        <p:nvSpPr>
          <p:cNvPr id="6" name="TextBox 5"/>
          <p:cNvSpPr txBox="1"/>
          <p:nvPr/>
        </p:nvSpPr>
        <p:spPr>
          <a:xfrm>
            <a:off x="98779" y="6081888"/>
            <a:ext cx="4063999" cy="707886"/>
          </a:xfrm>
          <a:prstGeom prst="rect">
            <a:avLst/>
          </a:prstGeom>
          <a:noFill/>
        </p:spPr>
        <p:txBody>
          <a:bodyPr wrap="square" rtlCol="0">
            <a:spAutoFit/>
          </a:bodyPr>
          <a:lstStyle/>
          <a:p>
            <a:r>
              <a:rPr lang="en-US" sz="1000" dirty="0"/>
              <a:t>"</a:t>
            </a:r>
            <a:r>
              <a:rPr lang="en-US" sz="1000" dirty="0" err="1"/>
              <a:t>File:Electron</a:t>
            </a:r>
            <a:r>
              <a:rPr lang="en-US" sz="1000" dirty="0"/>
              <a:t> configuration </a:t>
            </a:r>
            <a:r>
              <a:rPr lang="en-US" sz="1000" dirty="0" err="1"/>
              <a:t>bromine.svg</a:t>
            </a:r>
            <a:r>
              <a:rPr lang="en-US" sz="1000" dirty="0"/>
              <a:t>." </a:t>
            </a:r>
            <a:r>
              <a:rPr lang="en-US" sz="1000" i="1" dirty="0"/>
              <a:t>Wikimedia Commons, the free media repository</a:t>
            </a:r>
            <a:r>
              <a:rPr lang="en-US" sz="1000" dirty="0"/>
              <a:t>. 1 Feb 2018, 16:33 UTC. 29 Mar 2019, 01:59 &lt;</a:t>
            </a:r>
            <a:r>
              <a:rPr lang="en-US" sz="1000" dirty="0">
                <a:hlinkClick r:id="rId3"/>
              </a:rPr>
              <a:t>https://commons.wikimedia.org/w/index.php?title=File:Electron_configuration_bromine.svg&amp;oldid=284663727&gt;.</a:t>
            </a:r>
            <a:endParaRPr lang="en-US" sz="1000" dirty="0"/>
          </a:p>
        </p:txBody>
      </p:sp>
      <p:pic>
        <p:nvPicPr>
          <p:cNvPr id="7" name="Picture 6" descr="Atomic_orbitals_n123_m-eigenstat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573889" y="3011904"/>
            <a:ext cx="2192844" cy="3069982"/>
          </a:xfrm>
          <a:prstGeom prst="rect">
            <a:avLst/>
          </a:prstGeom>
        </p:spPr>
      </p:pic>
      <p:sp>
        <p:nvSpPr>
          <p:cNvPr id="8" name="TextBox 7"/>
          <p:cNvSpPr txBox="1"/>
          <p:nvPr/>
        </p:nvSpPr>
        <p:spPr>
          <a:xfrm>
            <a:off x="7521222" y="5712555"/>
            <a:ext cx="719667" cy="369332"/>
          </a:xfrm>
          <a:prstGeom prst="rect">
            <a:avLst/>
          </a:prstGeom>
          <a:noFill/>
        </p:spPr>
        <p:txBody>
          <a:bodyPr wrap="square" rtlCol="0">
            <a:spAutoFit/>
          </a:bodyPr>
          <a:lstStyle/>
          <a:p>
            <a:r>
              <a:rPr lang="en-US" dirty="0"/>
              <a:t>n</a:t>
            </a:r>
            <a:r>
              <a:rPr lang="en-US" dirty="0" smtClean="0"/>
              <a:t>=1</a:t>
            </a:r>
            <a:endParaRPr lang="en-US" dirty="0"/>
          </a:p>
        </p:txBody>
      </p:sp>
      <p:sp>
        <p:nvSpPr>
          <p:cNvPr id="9" name="TextBox 8"/>
          <p:cNvSpPr txBox="1"/>
          <p:nvPr/>
        </p:nvSpPr>
        <p:spPr>
          <a:xfrm>
            <a:off x="7521222" y="4754223"/>
            <a:ext cx="719667" cy="369332"/>
          </a:xfrm>
          <a:prstGeom prst="rect">
            <a:avLst/>
          </a:prstGeom>
          <a:noFill/>
        </p:spPr>
        <p:txBody>
          <a:bodyPr wrap="square" rtlCol="0">
            <a:spAutoFit/>
          </a:bodyPr>
          <a:lstStyle/>
          <a:p>
            <a:r>
              <a:rPr lang="en-US" dirty="0"/>
              <a:t>n</a:t>
            </a:r>
            <a:r>
              <a:rPr lang="en-US" dirty="0" smtClean="0"/>
              <a:t>=2</a:t>
            </a:r>
            <a:endParaRPr lang="en-US" dirty="0"/>
          </a:p>
        </p:txBody>
      </p:sp>
      <p:sp>
        <p:nvSpPr>
          <p:cNvPr id="10" name="TextBox 9"/>
          <p:cNvSpPr txBox="1"/>
          <p:nvPr/>
        </p:nvSpPr>
        <p:spPr>
          <a:xfrm>
            <a:off x="7521222" y="3753556"/>
            <a:ext cx="620889" cy="369332"/>
          </a:xfrm>
          <a:prstGeom prst="rect">
            <a:avLst/>
          </a:prstGeom>
          <a:noFill/>
        </p:spPr>
        <p:txBody>
          <a:bodyPr wrap="square" rtlCol="0">
            <a:spAutoFit/>
          </a:bodyPr>
          <a:lstStyle/>
          <a:p>
            <a:r>
              <a:rPr lang="en-US" dirty="0"/>
              <a:t>n</a:t>
            </a:r>
            <a:r>
              <a:rPr lang="en-US" dirty="0" smtClean="0"/>
              <a:t>=3</a:t>
            </a:r>
            <a:endParaRPr lang="en-US" dirty="0"/>
          </a:p>
        </p:txBody>
      </p:sp>
      <p:sp>
        <p:nvSpPr>
          <p:cNvPr id="12" name="TextBox 11"/>
          <p:cNvSpPr txBox="1"/>
          <p:nvPr/>
        </p:nvSpPr>
        <p:spPr>
          <a:xfrm>
            <a:off x="4670779" y="6124221"/>
            <a:ext cx="4318000" cy="861774"/>
          </a:xfrm>
          <a:prstGeom prst="rect">
            <a:avLst/>
          </a:prstGeom>
          <a:noFill/>
        </p:spPr>
        <p:txBody>
          <a:bodyPr wrap="square" rtlCol="0">
            <a:spAutoFit/>
          </a:bodyPr>
          <a:lstStyle/>
          <a:p>
            <a:r>
              <a:rPr lang="en-US" sz="1000" dirty="0" smtClean="0"/>
              <a:t>“</a:t>
            </a:r>
            <a:r>
              <a:rPr lang="en-US" sz="1000" dirty="0" err="1" smtClean="0"/>
              <a:t>File</a:t>
            </a:r>
            <a:r>
              <a:rPr lang="en-US" sz="1000" dirty="0" err="1"/>
              <a:t>:Atomic</a:t>
            </a:r>
            <a:r>
              <a:rPr lang="en-US" sz="1000" dirty="0"/>
              <a:t> orbitals n123 m-</a:t>
            </a:r>
            <a:r>
              <a:rPr lang="en-US" sz="1000" dirty="0" err="1"/>
              <a:t>eigenstates.png</a:t>
            </a:r>
            <a:r>
              <a:rPr lang="en-US" sz="1000" dirty="0"/>
              <a:t>." </a:t>
            </a:r>
            <a:r>
              <a:rPr lang="en-US" sz="1000" i="1" dirty="0"/>
              <a:t>Wikimedia Commons, the free media repository</a:t>
            </a:r>
            <a:r>
              <a:rPr lang="en-US" sz="1000" dirty="0"/>
              <a:t>. 31 Mar 2018, 23:33 UTC. 28 Mar 2019, 20:52 &lt;</a:t>
            </a:r>
            <a:r>
              <a:rPr lang="en-US" sz="1000" dirty="0">
                <a:hlinkClick r:id="rId5"/>
              </a:rPr>
              <a:t>https://commons.wikimedia.org/w/index.php?title=File:Atomic_orbitals_n123_m-eigenstates.png&amp;oldid=294722557&gt;.</a:t>
            </a:r>
            <a:endParaRPr lang="en-US" sz="1000" dirty="0"/>
          </a:p>
          <a:p>
            <a:endParaRPr lang="en-US" sz="1000" dirty="0"/>
          </a:p>
        </p:txBody>
      </p:sp>
    </p:spTree>
    <p:extLst>
      <p:ext uri="{BB962C8B-B14F-4D97-AF65-F5344CB8AC3E}">
        <p14:creationId xmlns:p14="http://schemas.microsoft.com/office/powerpoint/2010/main" val="31426020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Orbitals </a:t>
            </a:r>
            <a:endParaRPr lang="en-US" dirty="0"/>
          </a:p>
        </p:txBody>
      </p:sp>
      <p:sp>
        <p:nvSpPr>
          <p:cNvPr id="3" name="Content Placeholder 2"/>
          <p:cNvSpPr>
            <a:spLocks noGrp="1"/>
          </p:cNvSpPr>
          <p:nvPr>
            <p:ph idx="1"/>
          </p:nvPr>
        </p:nvSpPr>
        <p:spPr/>
        <p:txBody>
          <a:bodyPr/>
          <a:lstStyle/>
          <a:p>
            <a:r>
              <a:rPr lang="en-US" dirty="0" smtClean="0"/>
              <a:t>Heisenberg Uncertainty Principle</a:t>
            </a:r>
          </a:p>
          <a:p>
            <a:pPr lvl="1"/>
            <a:r>
              <a:rPr lang="en-US" dirty="0" smtClean="0"/>
              <a:t>The </a:t>
            </a:r>
            <a:r>
              <a:rPr lang="en-US" dirty="0"/>
              <a:t>exact location within each energy level is uncertain.</a:t>
            </a:r>
          </a:p>
          <a:p>
            <a:endParaRPr lang="en-US" dirty="0"/>
          </a:p>
        </p:txBody>
      </p:sp>
    </p:spTree>
    <p:extLst>
      <p:ext uri="{BB962C8B-B14F-4D97-AF65-F5344CB8AC3E}">
        <p14:creationId xmlns:p14="http://schemas.microsoft.com/office/powerpoint/2010/main" val="9091983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Configuration</a:t>
            </a:r>
            <a:endParaRPr lang="en-US" dirty="0"/>
          </a:p>
        </p:txBody>
      </p:sp>
      <p:sp>
        <p:nvSpPr>
          <p:cNvPr id="3" name="Content Placeholder 2"/>
          <p:cNvSpPr>
            <a:spLocks noGrp="1"/>
          </p:cNvSpPr>
          <p:nvPr>
            <p:ph idx="1"/>
          </p:nvPr>
        </p:nvSpPr>
        <p:spPr/>
        <p:txBody>
          <a:bodyPr/>
          <a:lstStyle/>
          <a:p>
            <a:r>
              <a:rPr lang="en-US" dirty="0" smtClean="0"/>
              <a:t>Iron (Fe) </a:t>
            </a:r>
            <a:endParaRPr lang="en-US" dirty="0"/>
          </a:p>
          <a:p>
            <a:pPr lvl="1"/>
            <a:r>
              <a:rPr lang="en-US" dirty="0" smtClean="0"/>
              <a:t>1s2 2s2 2p6 3s2 3p6 4s2 3d6</a:t>
            </a:r>
          </a:p>
          <a:p>
            <a:pPr lvl="1"/>
            <a:r>
              <a:rPr lang="en-US" dirty="0" smtClean="0"/>
              <a:t>[</a:t>
            </a:r>
            <a:r>
              <a:rPr lang="en-US" dirty="0" err="1" smtClean="0"/>
              <a:t>Ar</a:t>
            </a:r>
            <a:r>
              <a:rPr lang="en-US" dirty="0" smtClean="0"/>
              <a:t>] 4s2 3d6</a:t>
            </a:r>
          </a:p>
          <a:p>
            <a:r>
              <a:rPr lang="en-US" dirty="0" smtClean="0"/>
              <a:t>Mercury (Hg)</a:t>
            </a:r>
          </a:p>
          <a:p>
            <a:pPr lvl="1"/>
            <a:r>
              <a:rPr lang="en-US" dirty="0"/>
              <a:t>1s2 2s2 2p6 3s2 3p6 4s2 </a:t>
            </a:r>
            <a:r>
              <a:rPr lang="en-US" dirty="0" smtClean="0"/>
              <a:t>3d6 5s2 4d6 5p6 6s2 4f14 5d10</a:t>
            </a:r>
          </a:p>
          <a:p>
            <a:pPr lvl="1"/>
            <a:r>
              <a:rPr lang="en-US" dirty="0" smtClean="0"/>
              <a:t>[</a:t>
            </a:r>
            <a:r>
              <a:rPr lang="en-US" dirty="0" err="1" smtClean="0"/>
              <a:t>Xe</a:t>
            </a:r>
            <a:r>
              <a:rPr lang="en-US" dirty="0" smtClean="0"/>
              <a:t>] 6s2 4f14 5d10</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smtClean="0"/>
          </a:p>
          <a:p>
            <a:endParaRPr lang="en-US" dirty="0" smtClean="0"/>
          </a:p>
          <a:p>
            <a:endParaRPr lang="en-US" dirty="0"/>
          </a:p>
        </p:txBody>
      </p:sp>
      <p:pic>
        <p:nvPicPr>
          <p:cNvPr id="6" name="Picture 5" descr="Periodic_Table_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135" y="4219221"/>
            <a:ext cx="3656725" cy="2427111"/>
          </a:xfrm>
          <a:prstGeom prst="rect">
            <a:avLst/>
          </a:prstGeom>
        </p:spPr>
      </p:pic>
      <p:sp>
        <p:nvSpPr>
          <p:cNvPr id="7" name="TextBox 6"/>
          <p:cNvSpPr txBox="1"/>
          <p:nvPr/>
        </p:nvSpPr>
        <p:spPr>
          <a:xfrm>
            <a:off x="578555" y="5958865"/>
            <a:ext cx="3908777" cy="707886"/>
          </a:xfrm>
          <a:prstGeom prst="rect">
            <a:avLst/>
          </a:prstGeom>
          <a:noFill/>
        </p:spPr>
        <p:txBody>
          <a:bodyPr wrap="square" rtlCol="0">
            <a:spAutoFit/>
          </a:bodyPr>
          <a:lstStyle/>
          <a:p>
            <a:r>
              <a:rPr lang="en-US" sz="1000" dirty="0"/>
              <a:t>"</a:t>
            </a:r>
            <a:r>
              <a:rPr lang="en-US" sz="1000" dirty="0" err="1"/>
              <a:t>File:Periodic</a:t>
            </a:r>
            <a:r>
              <a:rPr lang="en-US" sz="1000" dirty="0"/>
              <a:t> Table 2.svg." </a:t>
            </a:r>
            <a:r>
              <a:rPr lang="en-US" sz="1000" i="1" dirty="0"/>
              <a:t>Wikimedia Commons, the free media repository</a:t>
            </a:r>
            <a:r>
              <a:rPr lang="en-US" sz="1000" dirty="0"/>
              <a:t>. 28 Nov 2016, 19:43 UTC. 29 Mar 2019, 02:43 &lt;</a:t>
            </a:r>
            <a:r>
              <a:rPr lang="en-US" sz="1000" dirty="0">
                <a:hlinkClick r:id="rId3"/>
              </a:rPr>
              <a:t>https://commons.wikimedia.org/w/index.php?title=File:Periodic_Table_2.svg&amp;oldid=223309629&gt;.</a:t>
            </a:r>
            <a:endParaRPr lang="en-US" sz="1000" dirty="0"/>
          </a:p>
        </p:txBody>
      </p:sp>
    </p:spTree>
    <p:extLst>
      <p:ext uri="{BB962C8B-B14F-4D97-AF65-F5344CB8AC3E}">
        <p14:creationId xmlns:p14="http://schemas.microsoft.com/office/powerpoint/2010/main" val="15928019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Configuration Exceptions</a:t>
            </a:r>
            <a:endParaRPr lang="en-US" dirty="0"/>
          </a:p>
        </p:txBody>
      </p:sp>
      <p:sp>
        <p:nvSpPr>
          <p:cNvPr id="3" name="Content Placeholder 2"/>
          <p:cNvSpPr>
            <a:spLocks noGrp="1"/>
          </p:cNvSpPr>
          <p:nvPr>
            <p:ph idx="1"/>
          </p:nvPr>
        </p:nvSpPr>
        <p:spPr>
          <a:xfrm>
            <a:off x="726141" y="1721556"/>
            <a:ext cx="7542969" cy="4437196"/>
          </a:xfrm>
        </p:spPr>
        <p:txBody>
          <a:bodyPr>
            <a:normAutofit fontScale="92500" lnSpcReduction="20000"/>
          </a:bodyPr>
          <a:lstStyle/>
          <a:p>
            <a:r>
              <a:rPr lang="en-US" dirty="0"/>
              <a:t>Chromium (Cr) Family</a:t>
            </a:r>
          </a:p>
          <a:p>
            <a:pPr lvl="1"/>
            <a:r>
              <a:rPr lang="en-US" dirty="0"/>
              <a:t>[</a:t>
            </a:r>
            <a:r>
              <a:rPr lang="en-US" dirty="0" err="1"/>
              <a:t>Ar</a:t>
            </a:r>
            <a:r>
              <a:rPr lang="en-US" dirty="0"/>
              <a:t>] 4s1 3d5</a:t>
            </a:r>
          </a:p>
          <a:p>
            <a:pPr lvl="1"/>
            <a:r>
              <a:rPr lang="en-US" dirty="0"/>
              <a:t>More favorable for </a:t>
            </a:r>
            <a:r>
              <a:rPr lang="en-US" dirty="0" smtClean="0"/>
              <a:t>all atomic orbitals in the d subshell to </a:t>
            </a:r>
            <a:r>
              <a:rPr lang="en-US" dirty="0" err="1" smtClean="0"/>
              <a:t>unshare</a:t>
            </a:r>
            <a:r>
              <a:rPr lang="en-US" dirty="0" smtClean="0"/>
              <a:t> electrons than the s subshell to share electrons because the energy of the atom is lowered due to less electron repulsion</a:t>
            </a:r>
            <a:endParaRPr lang="en-US" dirty="0"/>
          </a:p>
          <a:p>
            <a:pPr lvl="1"/>
            <a:endParaRPr lang="en-US" dirty="0"/>
          </a:p>
          <a:p>
            <a:r>
              <a:rPr lang="en-US" dirty="0"/>
              <a:t>Copper (Cu) Family</a:t>
            </a:r>
          </a:p>
          <a:p>
            <a:pPr lvl="1"/>
            <a:r>
              <a:rPr lang="en-US" dirty="0"/>
              <a:t>[</a:t>
            </a:r>
            <a:r>
              <a:rPr lang="en-US" dirty="0" err="1"/>
              <a:t>Ar</a:t>
            </a:r>
            <a:r>
              <a:rPr lang="en-US" dirty="0"/>
              <a:t>] 4s1 3d10</a:t>
            </a:r>
          </a:p>
          <a:p>
            <a:pPr lvl="1"/>
            <a:r>
              <a:rPr lang="en-US" dirty="0"/>
              <a:t>More favorable for all atomic orbitals in the d subshell to </a:t>
            </a:r>
            <a:r>
              <a:rPr lang="en-US" dirty="0" smtClean="0"/>
              <a:t>share </a:t>
            </a:r>
            <a:r>
              <a:rPr lang="en-US" dirty="0"/>
              <a:t>electrons than the s subshell </a:t>
            </a:r>
            <a:r>
              <a:rPr lang="en-US" dirty="0" smtClean="0"/>
              <a:t>because a complete d subshell lowers the overall energy of the atom</a:t>
            </a:r>
            <a:endParaRPr lang="en-US" dirty="0"/>
          </a:p>
        </p:txBody>
      </p:sp>
    </p:spTree>
    <p:extLst>
      <p:ext uri="{BB962C8B-B14F-4D97-AF65-F5344CB8AC3E}">
        <p14:creationId xmlns:p14="http://schemas.microsoft.com/office/powerpoint/2010/main" val="42343518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a:t>
            </a:r>
            <a:r>
              <a:rPr lang="en-US" dirty="0"/>
              <a:t>C</a:t>
            </a:r>
            <a:r>
              <a:rPr lang="en-US" dirty="0" smtClean="0"/>
              <a:t>onfiguration with Ions</a:t>
            </a:r>
            <a:endParaRPr lang="en-US" dirty="0"/>
          </a:p>
        </p:txBody>
      </p:sp>
      <p:sp>
        <p:nvSpPr>
          <p:cNvPr id="3" name="Content Placeholder 2"/>
          <p:cNvSpPr>
            <a:spLocks noGrp="1"/>
          </p:cNvSpPr>
          <p:nvPr>
            <p:ph idx="1"/>
          </p:nvPr>
        </p:nvSpPr>
        <p:spPr>
          <a:xfrm>
            <a:off x="726141" y="1735667"/>
            <a:ext cx="7691719" cy="4423085"/>
          </a:xfrm>
        </p:spPr>
        <p:txBody>
          <a:bodyPr>
            <a:normAutofit fontScale="85000" lnSpcReduction="20000"/>
          </a:bodyPr>
          <a:lstStyle/>
          <a:p>
            <a:r>
              <a:rPr lang="en-US" dirty="0" smtClean="0"/>
              <a:t>Anion</a:t>
            </a:r>
          </a:p>
          <a:p>
            <a:pPr lvl="1"/>
            <a:r>
              <a:rPr lang="en-US" dirty="0" smtClean="0"/>
              <a:t>Add to the next highest subshell</a:t>
            </a:r>
          </a:p>
          <a:p>
            <a:pPr lvl="1"/>
            <a:r>
              <a:rPr lang="en-US" dirty="0" smtClean="0"/>
              <a:t>Example</a:t>
            </a:r>
          </a:p>
          <a:p>
            <a:pPr lvl="2"/>
            <a:r>
              <a:rPr lang="en-US" dirty="0" smtClean="0"/>
              <a:t>F </a:t>
            </a:r>
            <a:r>
              <a:rPr lang="mr-IN" dirty="0" smtClean="0"/>
              <a:t>–</a:t>
            </a:r>
            <a:r>
              <a:rPr lang="en-US" dirty="0" smtClean="0"/>
              <a:t> [He] 2s2 2p5</a:t>
            </a:r>
          </a:p>
          <a:p>
            <a:pPr lvl="2"/>
            <a:r>
              <a:rPr lang="en-US" dirty="0" smtClean="0"/>
              <a:t>F</a:t>
            </a:r>
            <a:r>
              <a:rPr lang="en-US" baseline="30000" dirty="0" smtClean="0"/>
              <a:t>-</a:t>
            </a:r>
            <a:r>
              <a:rPr lang="en-US" dirty="0" smtClean="0"/>
              <a:t> - [He] 2s2 2p6</a:t>
            </a:r>
            <a:endParaRPr lang="en-US" dirty="0"/>
          </a:p>
          <a:p>
            <a:r>
              <a:rPr lang="en-US" dirty="0" smtClean="0"/>
              <a:t> Cation </a:t>
            </a:r>
          </a:p>
          <a:p>
            <a:pPr lvl="1"/>
            <a:r>
              <a:rPr lang="en-US" dirty="0" smtClean="0"/>
              <a:t>Take from highest available energy level</a:t>
            </a:r>
          </a:p>
          <a:p>
            <a:pPr lvl="2"/>
            <a:r>
              <a:rPr lang="en-US" dirty="0" smtClean="0"/>
              <a:t>If atom has equal energy level (s and p) take from p orbital first</a:t>
            </a:r>
          </a:p>
          <a:p>
            <a:pPr lvl="1"/>
            <a:r>
              <a:rPr lang="en-US" dirty="0" smtClean="0"/>
              <a:t>Example</a:t>
            </a:r>
          </a:p>
          <a:p>
            <a:pPr lvl="2"/>
            <a:r>
              <a:rPr lang="en-US" dirty="0" smtClean="0"/>
              <a:t>Fe - </a:t>
            </a:r>
            <a:r>
              <a:rPr lang="en-US" dirty="0"/>
              <a:t>[</a:t>
            </a:r>
            <a:r>
              <a:rPr lang="en-US" dirty="0" err="1"/>
              <a:t>Ar</a:t>
            </a:r>
            <a:r>
              <a:rPr lang="en-US" dirty="0"/>
              <a:t>] 4s2 </a:t>
            </a:r>
            <a:r>
              <a:rPr lang="en-US" dirty="0" smtClean="0"/>
              <a:t>3d6</a:t>
            </a:r>
          </a:p>
          <a:p>
            <a:pPr lvl="2"/>
            <a:r>
              <a:rPr lang="en-US" dirty="0" smtClean="0"/>
              <a:t>Fe </a:t>
            </a:r>
            <a:r>
              <a:rPr lang="en-US" baseline="30000" dirty="0" smtClean="0"/>
              <a:t>+3 </a:t>
            </a:r>
            <a:r>
              <a:rPr lang="en-US" dirty="0" smtClean="0"/>
              <a:t>- </a:t>
            </a:r>
            <a:r>
              <a:rPr lang="en-US" dirty="0"/>
              <a:t>[</a:t>
            </a:r>
            <a:r>
              <a:rPr lang="en-US" dirty="0" err="1"/>
              <a:t>Ar</a:t>
            </a:r>
            <a:r>
              <a:rPr lang="en-US" dirty="0"/>
              <a:t>] </a:t>
            </a:r>
            <a:r>
              <a:rPr lang="en-US" dirty="0" smtClean="0"/>
              <a:t>3d5</a:t>
            </a:r>
            <a:endParaRPr lang="en-US" dirty="0"/>
          </a:p>
          <a:p>
            <a:pPr lvl="2"/>
            <a:endParaRPr lang="en-US" dirty="0" smtClean="0"/>
          </a:p>
          <a:p>
            <a:pPr lvl="2"/>
            <a:endParaRPr lang="en-US" dirty="0"/>
          </a:p>
          <a:p>
            <a:pPr lvl="2"/>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3071412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Paramagnetism vs. Diamagnetism</a:t>
            </a:r>
            <a:endParaRPr lang="en-US" dirty="0"/>
          </a:p>
        </p:txBody>
      </p:sp>
      <p:sp>
        <p:nvSpPr>
          <p:cNvPr id="3" name="Content Placeholder 2"/>
          <p:cNvSpPr>
            <a:spLocks noGrp="1"/>
          </p:cNvSpPr>
          <p:nvPr>
            <p:ph idx="1"/>
          </p:nvPr>
        </p:nvSpPr>
        <p:spPr>
          <a:xfrm>
            <a:off x="726141" y="1792111"/>
            <a:ext cx="7691719" cy="4366641"/>
          </a:xfrm>
        </p:spPr>
        <p:txBody>
          <a:bodyPr/>
          <a:lstStyle/>
          <a:p>
            <a:r>
              <a:rPr lang="en-US" dirty="0" smtClean="0"/>
              <a:t>Paramagnetism</a:t>
            </a:r>
          </a:p>
          <a:p>
            <a:pPr lvl="1"/>
            <a:r>
              <a:rPr lang="en-US" dirty="0" smtClean="0"/>
              <a:t>An atom with unpaired electrons</a:t>
            </a:r>
          </a:p>
          <a:p>
            <a:pPr lvl="1"/>
            <a:endParaRPr lang="en-US" dirty="0" smtClean="0"/>
          </a:p>
          <a:p>
            <a:r>
              <a:rPr lang="en-US" dirty="0" smtClean="0"/>
              <a:t>Diamagnetism</a:t>
            </a:r>
          </a:p>
          <a:p>
            <a:pPr lvl="1"/>
            <a:r>
              <a:rPr lang="en-US" dirty="0" smtClean="0"/>
              <a:t>An atom with all paired electrons</a:t>
            </a:r>
          </a:p>
          <a:p>
            <a:pPr lvl="1"/>
            <a:endParaRPr lang="en-US" dirty="0" smtClean="0"/>
          </a:p>
          <a:p>
            <a:pPr lvl="1"/>
            <a:endParaRPr lang="en-US" dirty="0"/>
          </a:p>
          <a:p>
            <a:pPr lvl="1"/>
            <a:endParaRPr lang="en-US" dirty="0"/>
          </a:p>
        </p:txBody>
      </p:sp>
      <p:pic>
        <p:nvPicPr>
          <p:cNvPr id="4" name="Picture 3" descr="MagnetismElectronDiagram.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860" y="2348752"/>
            <a:ext cx="1905000" cy="1905000"/>
          </a:xfrm>
          <a:prstGeom prst="rect">
            <a:avLst/>
          </a:prstGeom>
        </p:spPr>
      </p:pic>
      <p:sp>
        <p:nvSpPr>
          <p:cNvPr id="5" name="TextBox 4"/>
          <p:cNvSpPr txBox="1"/>
          <p:nvPr/>
        </p:nvSpPr>
        <p:spPr>
          <a:xfrm>
            <a:off x="4699000" y="5804809"/>
            <a:ext cx="4134556" cy="707886"/>
          </a:xfrm>
          <a:prstGeom prst="rect">
            <a:avLst/>
          </a:prstGeom>
          <a:noFill/>
        </p:spPr>
        <p:txBody>
          <a:bodyPr wrap="square" rtlCol="0">
            <a:spAutoFit/>
          </a:bodyPr>
          <a:lstStyle/>
          <a:p>
            <a:r>
              <a:rPr lang="en-US" sz="1000" dirty="0"/>
              <a:t>"</a:t>
            </a:r>
            <a:r>
              <a:rPr lang="en-US" sz="1000" dirty="0" err="1"/>
              <a:t>File:MagnetismElectronDiagram.gif</a:t>
            </a:r>
            <a:r>
              <a:rPr lang="en-US" sz="1000" dirty="0"/>
              <a:t>." </a:t>
            </a:r>
            <a:r>
              <a:rPr lang="en-US" sz="1000" i="1" dirty="0"/>
              <a:t>Wikimedia Commons, the free media repository</a:t>
            </a:r>
            <a:r>
              <a:rPr lang="en-US" sz="1000" dirty="0"/>
              <a:t>. 23 Apr 2018, 21:24 UTC. 29 Mar 2019, 03:16 &lt;</a:t>
            </a:r>
            <a:r>
              <a:rPr lang="en-US" sz="1000" dirty="0">
                <a:hlinkClick r:id="rId3"/>
              </a:rPr>
              <a:t>https://commons.wikimedia.org/w/index.php?title=File:MagnetismElectronDiagram.gif&amp;oldid=298269550&gt;.</a:t>
            </a:r>
            <a:endParaRPr lang="en-US" sz="1000" dirty="0"/>
          </a:p>
        </p:txBody>
      </p:sp>
    </p:spTree>
    <p:extLst>
      <p:ext uri="{BB962C8B-B14F-4D97-AF65-F5344CB8AC3E}">
        <p14:creationId xmlns:p14="http://schemas.microsoft.com/office/powerpoint/2010/main" val="350138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Trends</a:t>
            </a:r>
            <a:endParaRPr lang="en-US" dirty="0"/>
          </a:p>
        </p:txBody>
      </p:sp>
      <p:pic>
        <p:nvPicPr>
          <p:cNvPr id="4" name="Content Placeholder 3" descr="Periodic_trends.svg.png"/>
          <p:cNvPicPr>
            <a:picLocks noGrp="1" noChangeAspect="1"/>
          </p:cNvPicPr>
          <p:nvPr>
            <p:ph idx="1"/>
          </p:nvPr>
        </p:nvPicPr>
        <p:blipFill>
          <a:blip r:embed="rId2">
            <a:extLst>
              <a:ext uri="{28A0092B-C50C-407E-A947-70E740481C1C}">
                <a14:useLocalDpi xmlns:a14="http://schemas.microsoft.com/office/drawing/2010/main" val="0"/>
              </a:ext>
            </a:extLst>
          </a:blip>
          <a:srcRect l="1414" r="1414"/>
          <a:stretch>
            <a:fillRect/>
          </a:stretch>
        </p:blipFill>
        <p:spPr>
          <a:xfrm>
            <a:off x="944796" y="1728377"/>
            <a:ext cx="7473064" cy="4571999"/>
          </a:xfrm>
        </p:spPr>
      </p:pic>
      <p:sp>
        <p:nvSpPr>
          <p:cNvPr id="5" name="TextBox 4"/>
          <p:cNvSpPr txBox="1"/>
          <p:nvPr/>
        </p:nvSpPr>
        <p:spPr>
          <a:xfrm>
            <a:off x="1065972" y="6304002"/>
            <a:ext cx="7676443" cy="400110"/>
          </a:xfrm>
          <a:prstGeom prst="rect">
            <a:avLst/>
          </a:prstGeom>
          <a:noFill/>
        </p:spPr>
        <p:txBody>
          <a:bodyPr wrap="square" rtlCol="0">
            <a:spAutoFit/>
          </a:bodyPr>
          <a:lstStyle/>
          <a:p>
            <a:r>
              <a:rPr lang="en-US" sz="1000" dirty="0"/>
              <a:t>"</a:t>
            </a:r>
            <a:r>
              <a:rPr lang="en-US" sz="1000" dirty="0" err="1"/>
              <a:t>File:Periodic</a:t>
            </a:r>
            <a:r>
              <a:rPr lang="en-US" sz="1000" dirty="0"/>
              <a:t> </a:t>
            </a:r>
            <a:r>
              <a:rPr lang="en-US" sz="1000" dirty="0" err="1"/>
              <a:t>trends.svg</a:t>
            </a:r>
            <a:r>
              <a:rPr lang="en-US" sz="1000" dirty="0"/>
              <a:t>." </a:t>
            </a:r>
            <a:r>
              <a:rPr lang="en-US" sz="1000" i="1" dirty="0"/>
              <a:t>Wikimedia Commons, the free media repository</a:t>
            </a:r>
            <a:r>
              <a:rPr lang="en-US" sz="1000" dirty="0"/>
              <a:t>. 31 Jul 2018, 20:06 UTC. 28 Mar 2019, 15:41 &lt;</a:t>
            </a:r>
            <a:r>
              <a:rPr lang="en-US" sz="1000" dirty="0">
                <a:hlinkClick r:id="rId3"/>
              </a:rPr>
              <a:t>https://commons.wikimedia.org/w/index.php?title=File:Periodic_trends.svg&amp;oldid=313162213&gt;.</a:t>
            </a:r>
            <a:endParaRPr lang="en-US" sz="1000" dirty="0"/>
          </a:p>
        </p:txBody>
      </p:sp>
    </p:spTree>
    <p:extLst>
      <p:ext uri="{BB962C8B-B14F-4D97-AF65-F5344CB8AC3E}">
        <p14:creationId xmlns:p14="http://schemas.microsoft.com/office/powerpoint/2010/main" val="377295003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Trends</a:t>
            </a:r>
            <a:endParaRPr lang="en-US" dirty="0"/>
          </a:p>
        </p:txBody>
      </p:sp>
      <p:sp>
        <p:nvSpPr>
          <p:cNvPr id="3" name="Content Placeholder 2"/>
          <p:cNvSpPr>
            <a:spLocks noGrp="1"/>
          </p:cNvSpPr>
          <p:nvPr>
            <p:ph idx="1"/>
          </p:nvPr>
        </p:nvSpPr>
        <p:spPr>
          <a:xfrm>
            <a:off x="726141" y="1586753"/>
            <a:ext cx="4664303" cy="4571999"/>
          </a:xfrm>
        </p:spPr>
        <p:txBody>
          <a:bodyPr>
            <a:normAutofit/>
          </a:bodyPr>
          <a:lstStyle/>
          <a:p>
            <a:r>
              <a:rPr lang="en-US" dirty="0" smtClean="0"/>
              <a:t>Effective Nuclear Charge (</a:t>
            </a:r>
            <a:r>
              <a:rPr lang="en-US" dirty="0" err="1" smtClean="0"/>
              <a:t>Z</a:t>
            </a:r>
            <a:r>
              <a:rPr lang="en-US" baseline="-25000" dirty="0" err="1" smtClean="0"/>
              <a:t>eff</a:t>
            </a:r>
            <a:r>
              <a:rPr lang="en-US" dirty="0" smtClean="0"/>
              <a:t>)</a:t>
            </a:r>
          </a:p>
          <a:p>
            <a:pPr lvl="1"/>
            <a:r>
              <a:rPr lang="en-US" dirty="0" smtClean="0"/>
              <a:t>The net positive charge between experienced by a valence electron</a:t>
            </a:r>
          </a:p>
          <a:p>
            <a:pPr lvl="1"/>
            <a:r>
              <a:rPr lang="en-US" dirty="0" smtClean="0"/>
              <a:t>Trend</a:t>
            </a:r>
          </a:p>
          <a:p>
            <a:pPr lvl="2"/>
            <a:r>
              <a:rPr lang="en-US" dirty="0" smtClean="0"/>
              <a:t>Constant vertical trend</a:t>
            </a:r>
          </a:p>
          <a:p>
            <a:pPr lvl="2"/>
            <a:r>
              <a:rPr lang="en-US" dirty="0" smtClean="0"/>
              <a:t>Increased left to right</a:t>
            </a:r>
          </a:p>
          <a:p>
            <a:pPr lvl="1"/>
            <a:r>
              <a:rPr lang="en-US" dirty="0" err="1" smtClean="0"/>
              <a:t>Z</a:t>
            </a:r>
            <a:r>
              <a:rPr lang="en-US" baseline="-25000" dirty="0" err="1" smtClean="0"/>
              <a:t>eff</a:t>
            </a:r>
            <a:r>
              <a:rPr lang="en-US" baseline="-25000" dirty="0" smtClean="0"/>
              <a:t> </a:t>
            </a:r>
            <a:r>
              <a:rPr lang="en-US" dirty="0" smtClean="0"/>
              <a:t>=Z-S</a:t>
            </a:r>
          </a:p>
          <a:p>
            <a:pPr lvl="2"/>
            <a:r>
              <a:rPr lang="en-US" dirty="0" smtClean="0"/>
              <a:t>Z = # of protons</a:t>
            </a:r>
          </a:p>
          <a:p>
            <a:pPr lvl="2"/>
            <a:r>
              <a:rPr lang="en-US" dirty="0" smtClean="0"/>
              <a:t>S = Core electrons</a:t>
            </a:r>
          </a:p>
          <a:p>
            <a:pPr lvl="2"/>
            <a:endParaRPr lang="en-US" dirty="0"/>
          </a:p>
          <a:p>
            <a:pPr lvl="2"/>
            <a:endParaRPr lang="en-US" dirty="0" smtClean="0"/>
          </a:p>
          <a:p>
            <a:pPr lvl="1"/>
            <a:endParaRPr lang="en-US" dirty="0" smtClean="0"/>
          </a:p>
          <a:p>
            <a:pPr lvl="1"/>
            <a:endParaRPr lang="en-US" dirty="0" smtClean="0"/>
          </a:p>
          <a:p>
            <a:pPr lvl="1"/>
            <a:endParaRPr lang="en-US" dirty="0"/>
          </a:p>
        </p:txBody>
      </p:sp>
      <p:pic>
        <p:nvPicPr>
          <p:cNvPr id="5" name="Picture 4" descr="Effective_Nuclear_Charge.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698" y="3047998"/>
            <a:ext cx="4310302" cy="2709333"/>
          </a:xfrm>
          <a:prstGeom prst="rect">
            <a:avLst/>
          </a:prstGeom>
        </p:spPr>
      </p:pic>
      <p:sp>
        <p:nvSpPr>
          <p:cNvPr id="6" name="TextBox 5"/>
          <p:cNvSpPr txBox="1"/>
          <p:nvPr/>
        </p:nvSpPr>
        <p:spPr>
          <a:xfrm>
            <a:off x="4833698" y="5989419"/>
            <a:ext cx="4197413" cy="707886"/>
          </a:xfrm>
          <a:prstGeom prst="rect">
            <a:avLst/>
          </a:prstGeom>
          <a:noFill/>
        </p:spPr>
        <p:txBody>
          <a:bodyPr wrap="square" rtlCol="0">
            <a:spAutoFit/>
          </a:bodyPr>
          <a:lstStyle/>
          <a:p>
            <a:r>
              <a:rPr lang="en-US" sz="1000" dirty="0"/>
              <a:t>"</a:t>
            </a:r>
            <a:r>
              <a:rPr lang="en-US" sz="1000" dirty="0" err="1"/>
              <a:t>File:Effective</a:t>
            </a:r>
            <a:r>
              <a:rPr lang="en-US" sz="1000" dirty="0"/>
              <a:t> Nuclear </a:t>
            </a:r>
            <a:r>
              <a:rPr lang="en-US" sz="1000" dirty="0" err="1"/>
              <a:t>Charge.svg</a:t>
            </a:r>
            <a:r>
              <a:rPr lang="en-US" sz="1000" dirty="0"/>
              <a:t>." </a:t>
            </a:r>
            <a:r>
              <a:rPr lang="en-US" sz="1000" i="1" dirty="0"/>
              <a:t>Wikimedia Commons, the free media repository</a:t>
            </a:r>
            <a:r>
              <a:rPr lang="en-US" sz="1000" dirty="0"/>
              <a:t>. 17 Oct 2018, 12:39 UTC. 29 Mar 2019, 04:38 &lt;</a:t>
            </a:r>
            <a:r>
              <a:rPr lang="en-US" sz="1000" dirty="0">
                <a:hlinkClick r:id="rId4"/>
              </a:rPr>
              <a:t>https://commons.wikimedia.org/w/index.php?title=File:Effective_Nuclear_Charge.svg&amp;oldid=324358053&gt;.</a:t>
            </a:r>
            <a:endParaRPr lang="en-US" sz="1000" dirty="0"/>
          </a:p>
        </p:txBody>
      </p:sp>
    </p:spTree>
    <p:extLst>
      <p:ext uri="{BB962C8B-B14F-4D97-AF65-F5344CB8AC3E}">
        <p14:creationId xmlns:p14="http://schemas.microsoft.com/office/powerpoint/2010/main" val="8702718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Atomic Nucleus</a:t>
            </a:r>
          </a:p>
          <a:p>
            <a:endParaRPr lang="en-US" dirty="0"/>
          </a:p>
        </p:txBody>
      </p:sp>
    </p:spTree>
    <p:extLst>
      <p:ext uri="{BB962C8B-B14F-4D97-AF65-F5344CB8AC3E}">
        <p14:creationId xmlns:p14="http://schemas.microsoft.com/office/powerpoint/2010/main" val="597534475"/>
      </p:ext>
    </p:extLst>
  </p:cSld>
  <p:clrMapOvr>
    <a:masterClrMapping/>
  </p:clrMapOvr>
  <mc:AlternateContent xmlns:mc="http://schemas.openxmlformats.org/markup-compatibility/2006" xmlns:p14="http://schemas.microsoft.com/office/powerpoint/2010/main">
    <mc:Choice Requires="p14">
      <p:transition spd="slow" p14:dur="2000" advTm="1922"/>
    </mc:Choice>
    <mc:Fallback xmlns="">
      <p:transition xmlns:p14="http://schemas.microsoft.com/office/powerpoint/2010/main" spd="slow" advTm="1922"/>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Trends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Atomic Radius</a:t>
            </a:r>
          </a:p>
          <a:p>
            <a:pPr lvl="1"/>
            <a:r>
              <a:rPr lang="en-US" dirty="0" smtClean="0"/>
              <a:t>The distance from the nucleus to the valence electrons</a:t>
            </a:r>
          </a:p>
          <a:p>
            <a:pPr lvl="1"/>
            <a:r>
              <a:rPr lang="en-US" dirty="0"/>
              <a:t>A</a:t>
            </a:r>
            <a:r>
              <a:rPr lang="en-US" dirty="0" smtClean="0"/>
              <a:t>tomic radius decreases left to right because </a:t>
            </a:r>
            <a:r>
              <a:rPr lang="en-US" dirty="0" err="1"/>
              <a:t>Z</a:t>
            </a:r>
            <a:r>
              <a:rPr lang="en-US" baseline="-25000" dirty="0" err="1"/>
              <a:t>eff</a:t>
            </a:r>
            <a:r>
              <a:rPr lang="en-US" baseline="-25000" dirty="0"/>
              <a:t> </a:t>
            </a:r>
            <a:r>
              <a:rPr lang="en-US" dirty="0"/>
              <a:t>increases from left to right,</a:t>
            </a:r>
            <a:endParaRPr lang="en-US" dirty="0" smtClean="0"/>
          </a:p>
          <a:p>
            <a:pPr lvl="1"/>
            <a:r>
              <a:rPr lang="en-US" dirty="0" smtClean="0"/>
              <a:t>Atomic Radius increases from top to bottom due to the addition of electron shell</a:t>
            </a:r>
          </a:p>
          <a:p>
            <a:pPr lvl="1"/>
            <a:endParaRPr lang="en-US" dirty="0"/>
          </a:p>
          <a:p>
            <a:r>
              <a:rPr lang="en-US" dirty="0" smtClean="0"/>
              <a:t>Ionic Radius </a:t>
            </a:r>
          </a:p>
          <a:p>
            <a:pPr lvl="1"/>
            <a:r>
              <a:rPr lang="en-US" dirty="0" smtClean="0"/>
              <a:t>Cation</a:t>
            </a:r>
          </a:p>
          <a:p>
            <a:pPr lvl="2"/>
            <a:r>
              <a:rPr lang="en-US" dirty="0" smtClean="0"/>
              <a:t>Radii decrease due to less electron repulsion</a:t>
            </a:r>
          </a:p>
          <a:p>
            <a:pPr lvl="1"/>
            <a:r>
              <a:rPr lang="en-US" dirty="0" smtClean="0"/>
              <a:t>Anion </a:t>
            </a:r>
          </a:p>
          <a:p>
            <a:pPr lvl="2"/>
            <a:r>
              <a:rPr lang="en-US" dirty="0" smtClean="0"/>
              <a:t>Radii increase due to more electron repulsion</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66204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Trends</a:t>
            </a:r>
            <a:endParaRPr lang="en-US" dirty="0"/>
          </a:p>
        </p:txBody>
      </p:sp>
      <p:sp>
        <p:nvSpPr>
          <p:cNvPr id="3" name="Content Placeholder 2"/>
          <p:cNvSpPr>
            <a:spLocks noGrp="1"/>
          </p:cNvSpPr>
          <p:nvPr>
            <p:ph idx="1"/>
          </p:nvPr>
        </p:nvSpPr>
        <p:spPr/>
        <p:txBody>
          <a:bodyPr>
            <a:normAutofit/>
          </a:bodyPr>
          <a:lstStyle/>
          <a:p>
            <a:r>
              <a:rPr lang="en-US" dirty="0" smtClean="0"/>
              <a:t>Ionization Energy</a:t>
            </a:r>
          </a:p>
          <a:p>
            <a:pPr lvl="1"/>
            <a:r>
              <a:rPr lang="en-US" dirty="0" smtClean="0"/>
              <a:t>The energy </a:t>
            </a:r>
            <a:r>
              <a:rPr lang="en-US" dirty="0"/>
              <a:t>i</a:t>
            </a:r>
            <a:r>
              <a:rPr lang="en-US" dirty="0" smtClean="0"/>
              <a:t>nput required to remove an electron from its gaseous state</a:t>
            </a:r>
          </a:p>
          <a:p>
            <a:pPr lvl="2"/>
            <a:r>
              <a:rPr lang="en-US" dirty="0" smtClean="0"/>
              <a:t>Endothermic reaction</a:t>
            </a:r>
          </a:p>
          <a:p>
            <a:pPr lvl="1"/>
            <a:r>
              <a:rPr lang="en-US" dirty="0"/>
              <a:t>I</a:t>
            </a:r>
            <a:r>
              <a:rPr lang="en-US" dirty="0" smtClean="0"/>
              <a:t>onization energy increases </a:t>
            </a:r>
            <a:r>
              <a:rPr lang="en-US" dirty="0"/>
              <a:t>left to right </a:t>
            </a:r>
            <a:r>
              <a:rPr lang="en-US" dirty="0" smtClean="0"/>
              <a:t>because </a:t>
            </a:r>
            <a:r>
              <a:rPr lang="en-US" dirty="0" err="1"/>
              <a:t>Z</a:t>
            </a:r>
            <a:r>
              <a:rPr lang="en-US" baseline="-25000" dirty="0" err="1"/>
              <a:t>eff</a:t>
            </a:r>
            <a:r>
              <a:rPr lang="en-US" baseline="-25000" dirty="0"/>
              <a:t> </a:t>
            </a:r>
            <a:r>
              <a:rPr lang="en-US" dirty="0"/>
              <a:t>increases from left to </a:t>
            </a:r>
            <a:r>
              <a:rPr lang="en-US" dirty="0" smtClean="0"/>
              <a:t>right</a:t>
            </a:r>
          </a:p>
          <a:p>
            <a:pPr lvl="1"/>
            <a:r>
              <a:rPr lang="en-US" dirty="0" smtClean="0"/>
              <a:t>Ionization increases bottom to top because the attraction between the valence electron and nucleus increases </a:t>
            </a:r>
          </a:p>
          <a:p>
            <a:pPr lvl="1"/>
            <a:endParaRPr lang="en-US" dirty="0"/>
          </a:p>
          <a:p>
            <a:pPr lvl="1"/>
            <a:endParaRPr lang="en-US" dirty="0" smtClean="0"/>
          </a:p>
          <a:p>
            <a:pPr lvl="1"/>
            <a:endParaRPr lang="en-US" dirty="0" smtClean="0"/>
          </a:p>
          <a:p>
            <a:pPr lvl="1"/>
            <a:endParaRPr lang="en-US" dirty="0" smtClean="0"/>
          </a:p>
          <a:p>
            <a:pPr lvl="1"/>
            <a:endParaRPr lang="en-US" dirty="0"/>
          </a:p>
          <a:p>
            <a:pPr lvl="1"/>
            <a:endParaRPr lang="en-US" dirty="0"/>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470855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Trends</a:t>
            </a:r>
            <a:endParaRPr lang="en-US" dirty="0"/>
          </a:p>
        </p:txBody>
      </p:sp>
      <p:sp>
        <p:nvSpPr>
          <p:cNvPr id="3" name="Content Placeholder 2"/>
          <p:cNvSpPr>
            <a:spLocks noGrp="1"/>
          </p:cNvSpPr>
          <p:nvPr>
            <p:ph idx="1"/>
          </p:nvPr>
        </p:nvSpPr>
        <p:spPr>
          <a:xfrm>
            <a:off x="726141" y="1586753"/>
            <a:ext cx="8065081" cy="4571999"/>
          </a:xfrm>
        </p:spPr>
        <p:txBody>
          <a:bodyPr/>
          <a:lstStyle/>
          <a:p>
            <a:r>
              <a:rPr lang="en-US" dirty="0" smtClean="0"/>
              <a:t>How does subsequent removal or electrons affect ionization energy?</a:t>
            </a:r>
          </a:p>
          <a:p>
            <a:pPr lvl="1"/>
            <a:r>
              <a:rPr lang="en-US" dirty="0" smtClean="0"/>
              <a:t>Mg (g) -&gt; Mg</a:t>
            </a:r>
            <a:r>
              <a:rPr lang="en-US" baseline="30000" dirty="0" smtClean="0"/>
              <a:t>+</a:t>
            </a:r>
            <a:r>
              <a:rPr lang="en-US" dirty="0" smtClean="0"/>
              <a:t> + e</a:t>
            </a:r>
            <a:r>
              <a:rPr lang="en-US" baseline="30000" dirty="0" smtClean="0"/>
              <a:t>- </a:t>
            </a:r>
            <a:r>
              <a:rPr lang="en-US" dirty="0" smtClean="0"/>
              <a:t>First Ionization Energy 737 kJ/</a:t>
            </a:r>
            <a:r>
              <a:rPr lang="en-US" dirty="0" err="1" smtClean="0"/>
              <a:t>mol</a:t>
            </a:r>
            <a:endParaRPr lang="en-US" baseline="30000" dirty="0" smtClean="0"/>
          </a:p>
          <a:p>
            <a:pPr lvl="1"/>
            <a:r>
              <a:rPr lang="en-US" dirty="0" smtClean="0"/>
              <a:t>M</a:t>
            </a:r>
            <a:r>
              <a:rPr lang="en-US" dirty="0"/>
              <a:t>g</a:t>
            </a:r>
            <a:r>
              <a:rPr lang="en-US" baseline="30000" dirty="0"/>
              <a:t>+</a:t>
            </a:r>
            <a:r>
              <a:rPr lang="en-US" dirty="0"/>
              <a:t> </a:t>
            </a:r>
            <a:r>
              <a:rPr lang="en-US" dirty="0" smtClean="0"/>
              <a:t> </a:t>
            </a:r>
            <a:r>
              <a:rPr lang="en-US" dirty="0"/>
              <a:t>-&gt; Mg</a:t>
            </a:r>
            <a:r>
              <a:rPr lang="en-US" baseline="30000" dirty="0" smtClean="0"/>
              <a:t>+2</a:t>
            </a:r>
            <a:r>
              <a:rPr lang="en-US" dirty="0" smtClean="0"/>
              <a:t> </a:t>
            </a:r>
            <a:r>
              <a:rPr lang="en-US" dirty="0"/>
              <a:t>+ e</a:t>
            </a:r>
            <a:r>
              <a:rPr lang="en-US" baseline="30000" dirty="0" smtClean="0"/>
              <a:t>- </a:t>
            </a:r>
            <a:r>
              <a:rPr lang="en-US" dirty="0" smtClean="0"/>
              <a:t>Second Ionization Energy 1450 </a:t>
            </a:r>
            <a:r>
              <a:rPr lang="en-US" dirty="0"/>
              <a:t>kJ/</a:t>
            </a:r>
            <a:r>
              <a:rPr lang="en-US" dirty="0" err="1"/>
              <a:t>mol</a:t>
            </a:r>
            <a:endParaRPr lang="en-US" baseline="30000" dirty="0"/>
          </a:p>
          <a:p>
            <a:pPr lvl="1"/>
            <a:r>
              <a:rPr lang="en-US" dirty="0" smtClean="0"/>
              <a:t>M</a:t>
            </a:r>
            <a:r>
              <a:rPr lang="en-US" dirty="0"/>
              <a:t>g</a:t>
            </a:r>
            <a:r>
              <a:rPr lang="en-US" baseline="30000" dirty="0" smtClean="0"/>
              <a:t>+2</a:t>
            </a:r>
            <a:r>
              <a:rPr lang="en-US" dirty="0" smtClean="0"/>
              <a:t>  </a:t>
            </a:r>
            <a:r>
              <a:rPr lang="en-US" dirty="0"/>
              <a:t>-&gt; Mg</a:t>
            </a:r>
            <a:r>
              <a:rPr lang="en-US" baseline="30000" dirty="0" smtClean="0"/>
              <a:t>+3</a:t>
            </a:r>
            <a:r>
              <a:rPr lang="en-US" dirty="0" smtClean="0"/>
              <a:t> </a:t>
            </a:r>
            <a:r>
              <a:rPr lang="en-US" dirty="0"/>
              <a:t>+ e</a:t>
            </a:r>
            <a:r>
              <a:rPr lang="en-US" baseline="30000" dirty="0" smtClean="0"/>
              <a:t>- </a:t>
            </a:r>
            <a:r>
              <a:rPr lang="en-US" dirty="0" smtClean="0"/>
              <a:t>Third </a:t>
            </a:r>
            <a:r>
              <a:rPr lang="en-US" dirty="0"/>
              <a:t>Ionization </a:t>
            </a:r>
            <a:r>
              <a:rPr lang="en-US" dirty="0" smtClean="0"/>
              <a:t>Energy 7731 kJ/</a:t>
            </a:r>
            <a:r>
              <a:rPr lang="en-US" dirty="0" err="1" smtClean="0"/>
              <a:t>mol</a:t>
            </a:r>
            <a:endParaRPr lang="en-US" dirty="0"/>
          </a:p>
          <a:p>
            <a:pPr lvl="2"/>
            <a:r>
              <a:rPr lang="en-US" dirty="0" smtClean="0"/>
              <a:t>Very high ionization energy for removal of core electron</a:t>
            </a:r>
          </a:p>
          <a:p>
            <a:pPr lvl="2"/>
            <a:endParaRPr lang="en-US" baseline="30000" dirty="0"/>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01029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Trends</a:t>
            </a:r>
            <a:endParaRPr lang="en-US" dirty="0"/>
          </a:p>
        </p:txBody>
      </p:sp>
      <p:sp>
        <p:nvSpPr>
          <p:cNvPr id="3" name="Content Placeholder 2"/>
          <p:cNvSpPr>
            <a:spLocks noGrp="1"/>
          </p:cNvSpPr>
          <p:nvPr>
            <p:ph idx="1"/>
          </p:nvPr>
        </p:nvSpPr>
        <p:spPr/>
        <p:txBody>
          <a:bodyPr/>
          <a:lstStyle/>
          <a:p>
            <a:r>
              <a:rPr lang="en-US" dirty="0" smtClean="0"/>
              <a:t>Electron affinity</a:t>
            </a:r>
          </a:p>
          <a:p>
            <a:pPr lvl="1"/>
            <a:r>
              <a:rPr lang="en-US" dirty="0" smtClean="0"/>
              <a:t>The energy released by a gaseous atom when it gains an electron</a:t>
            </a:r>
          </a:p>
          <a:p>
            <a:pPr lvl="2"/>
            <a:r>
              <a:rPr lang="en-US" dirty="0" smtClean="0"/>
              <a:t>Exothermic reaction</a:t>
            </a:r>
          </a:p>
          <a:p>
            <a:pPr lvl="1"/>
            <a:r>
              <a:rPr lang="en-US" dirty="0"/>
              <a:t>Electron affinity increases from left to </a:t>
            </a:r>
            <a:r>
              <a:rPr lang="en-US" dirty="0" smtClean="0"/>
              <a:t>right due to the anion being more favorable</a:t>
            </a:r>
            <a:endParaRPr lang="en-US" dirty="0"/>
          </a:p>
          <a:p>
            <a:pPr lvl="1"/>
            <a:r>
              <a:rPr lang="en-US" dirty="0"/>
              <a:t>Electron affinity increase bottom to top to right due to the anion being more </a:t>
            </a:r>
            <a:r>
              <a:rPr lang="en-US" dirty="0" smtClean="0"/>
              <a:t>favorable</a:t>
            </a:r>
            <a:endParaRPr lang="en-US" dirty="0"/>
          </a:p>
          <a:p>
            <a:pPr lvl="1"/>
            <a:r>
              <a:rPr lang="en-US" dirty="0"/>
              <a:t>Electron affinity of a noble gas is </a:t>
            </a:r>
            <a:r>
              <a:rPr lang="en-US" dirty="0" smtClean="0"/>
              <a:t>zero</a:t>
            </a:r>
          </a:p>
          <a:p>
            <a:pPr lvl="2"/>
            <a:r>
              <a:rPr lang="en-US" dirty="0" smtClean="0"/>
              <a:t>Noble gases is are the most favorable configuration</a:t>
            </a:r>
          </a:p>
          <a:p>
            <a:pPr lvl="2"/>
            <a:endParaRPr lang="en-US" dirty="0"/>
          </a:p>
          <a:p>
            <a:pPr lvl="2"/>
            <a:endParaRPr lang="en-US" dirty="0" smtClean="0"/>
          </a:p>
          <a:p>
            <a:pPr lvl="2"/>
            <a:endParaRPr lang="en-US" dirty="0"/>
          </a:p>
          <a:p>
            <a:pPr lvl="2"/>
            <a:endParaRPr lang="en-US" dirty="0" smtClean="0"/>
          </a:p>
          <a:p>
            <a:pPr lvl="1"/>
            <a:endParaRPr lang="en-US" dirty="0"/>
          </a:p>
        </p:txBody>
      </p:sp>
    </p:spTree>
    <p:extLst>
      <p:ext uri="{BB962C8B-B14F-4D97-AF65-F5344CB8AC3E}">
        <p14:creationId xmlns:p14="http://schemas.microsoft.com/office/powerpoint/2010/main" val="1720353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Trends</a:t>
            </a:r>
            <a:endParaRPr lang="en-US" dirty="0"/>
          </a:p>
        </p:txBody>
      </p:sp>
      <p:sp>
        <p:nvSpPr>
          <p:cNvPr id="3" name="Content Placeholder 2"/>
          <p:cNvSpPr>
            <a:spLocks noGrp="1"/>
          </p:cNvSpPr>
          <p:nvPr>
            <p:ph idx="1"/>
          </p:nvPr>
        </p:nvSpPr>
        <p:spPr/>
        <p:txBody>
          <a:bodyPr/>
          <a:lstStyle/>
          <a:p>
            <a:r>
              <a:rPr lang="en-US" dirty="0" smtClean="0"/>
              <a:t>Electron Negativity</a:t>
            </a:r>
          </a:p>
          <a:p>
            <a:pPr lvl="1"/>
            <a:r>
              <a:rPr lang="en-US" dirty="0"/>
              <a:t>Electronegativity is the attraction of one atom with the electrons of another </a:t>
            </a:r>
            <a:r>
              <a:rPr lang="en-US" dirty="0" smtClean="0"/>
              <a:t>atom</a:t>
            </a:r>
          </a:p>
          <a:p>
            <a:pPr lvl="1"/>
            <a:r>
              <a:rPr lang="en-US" dirty="0"/>
              <a:t>Electronegativity increase from left to </a:t>
            </a:r>
            <a:r>
              <a:rPr lang="en-US" dirty="0" smtClean="0"/>
              <a:t>right </a:t>
            </a:r>
          </a:p>
          <a:p>
            <a:pPr lvl="2"/>
            <a:r>
              <a:rPr lang="en-US" dirty="0" smtClean="0"/>
              <a:t>High desire to complete valence shell </a:t>
            </a:r>
            <a:endParaRPr lang="en-US" dirty="0"/>
          </a:p>
          <a:p>
            <a:pPr lvl="1"/>
            <a:r>
              <a:rPr lang="en-US" dirty="0"/>
              <a:t>Electronegativity increases from bottom to </a:t>
            </a:r>
            <a:r>
              <a:rPr lang="en-US" dirty="0" smtClean="0"/>
              <a:t>top</a:t>
            </a:r>
          </a:p>
          <a:p>
            <a:pPr lvl="2"/>
            <a:r>
              <a:rPr lang="en-US" dirty="0" smtClean="0"/>
              <a:t>The more shells an atom has, the less attraction between the positive nucleus and electrons from other atoms</a:t>
            </a:r>
            <a:endParaRPr lang="en-US" dirty="0"/>
          </a:p>
          <a:p>
            <a:pPr lvl="1"/>
            <a:endParaRPr lang="en-US" dirty="0"/>
          </a:p>
        </p:txBody>
      </p:sp>
    </p:spTree>
    <p:extLst>
      <p:ext uri="{BB962C8B-B14F-4D97-AF65-F5344CB8AC3E}">
        <p14:creationId xmlns:p14="http://schemas.microsoft.com/office/powerpoint/2010/main" val="3030670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Octet Rule”</a:t>
            </a:r>
            <a:endParaRPr lang="en-US" dirty="0"/>
          </a:p>
        </p:txBody>
      </p:sp>
      <p:sp>
        <p:nvSpPr>
          <p:cNvPr id="3" name="Content Placeholder 2"/>
          <p:cNvSpPr>
            <a:spLocks noGrp="1"/>
          </p:cNvSpPr>
          <p:nvPr>
            <p:ph idx="1"/>
          </p:nvPr>
        </p:nvSpPr>
        <p:spPr>
          <a:xfrm>
            <a:off x="726142" y="1586753"/>
            <a:ext cx="4382080" cy="4571999"/>
          </a:xfrm>
        </p:spPr>
        <p:txBody>
          <a:bodyPr>
            <a:normAutofit fontScale="85000" lnSpcReduction="20000"/>
          </a:bodyPr>
          <a:lstStyle/>
          <a:p>
            <a:r>
              <a:rPr lang="en-US" dirty="0" smtClean="0"/>
              <a:t>“The Octet Rule”</a:t>
            </a:r>
          </a:p>
          <a:p>
            <a:pPr lvl="1"/>
            <a:r>
              <a:rPr lang="en-US" dirty="0" smtClean="0"/>
              <a:t>Atoms prefer to have their valence shell with 8 electrons</a:t>
            </a:r>
          </a:p>
          <a:p>
            <a:pPr lvl="1"/>
            <a:r>
              <a:rPr lang="en-US" dirty="0" smtClean="0"/>
              <a:t>Electron affinity</a:t>
            </a:r>
          </a:p>
          <a:p>
            <a:pPr lvl="1"/>
            <a:r>
              <a:rPr lang="en-US" dirty="0" smtClean="0"/>
              <a:t>Electron negativity</a:t>
            </a:r>
          </a:p>
          <a:p>
            <a:pPr lvl="1"/>
            <a:endParaRPr lang="en-US" dirty="0"/>
          </a:p>
          <a:p>
            <a:r>
              <a:rPr lang="en-US" dirty="0" smtClean="0"/>
              <a:t>“The Octet Rule” Exceptions</a:t>
            </a:r>
          </a:p>
          <a:p>
            <a:pPr lvl="1"/>
            <a:r>
              <a:rPr lang="en-US" dirty="0" smtClean="0"/>
              <a:t>Incomplete octets</a:t>
            </a:r>
          </a:p>
          <a:p>
            <a:pPr lvl="1"/>
            <a:r>
              <a:rPr lang="en-US" dirty="0" smtClean="0"/>
              <a:t>Odd electron molecules/radicals</a:t>
            </a:r>
          </a:p>
          <a:p>
            <a:pPr lvl="1"/>
            <a:r>
              <a:rPr lang="en-US" dirty="0" smtClean="0"/>
              <a:t>Expanded valence shell</a:t>
            </a:r>
          </a:p>
          <a:p>
            <a:pPr lvl="2"/>
            <a:r>
              <a:rPr lang="en-US" dirty="0" smtClean="0"/>
              <a:t>Only when n≥3</a:t>
            </a:r>
          </a:p>
          <a:p>
            <a:pPr lvl="1"/>
            <a:endParaRPr lang="en-US" dirty="0" smtClean="0"/>
          </a:p>
          <a:p>
            <a:pPr lvl="1"/>
            <a:endParaRPr lang="en-US" dirty="0"/>
          </a:p>
        </p:txBody>
      </p:sp>
      <p:pic>
        <p:nvPicPr>
          <p:cNvPr id="4" name="Picture 3" descr="BF3.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781" y="1438803"/>
            <a:ext cx="1543991" cy="1425223"/>
          </a:xfrm>
          <a:prstGeom prst="rect">
            <a:avLst/>
          </a:prstGeom>
        </p:spPr>
      </p:pic>
      <p:pic>
        <p:nvPicPr>
          <p:cNvPr id="5" name="Picture 4" descr="Hydrocarboxyl_radical.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781" y="3301295"/>
            <a:ext cx="2002603" cy="1129593"/>
          </a:xfrm>
          <a:prstGeom prst="rect">
            <a:avLst/>
          </a:prstGeom>
        </p:spPr>
      </p:pic>
      <p:sp>
        <p:nvSpPr>
          <p:cNvPr id="6" name="TextBox 5"/>
          <p:cNvSpPr txBox="1"/>
          <p:nvPr/>
        </p:nvSpPr>
        <p:spPr>
          <a:xfrm>
            <a:off x="7408333" y="1232810"/>
            <a:ext cx="1735668" cy="1631216"/>
          </a:xfrm>
          <a:prstGeom prst="rect">
            <a:avLst/>
          </a:prstGeom>
          <a:noFill/>
        </p:spPr>
        <p:txBody>
          <a:bodyPr wrap="square" rtlCol="0">
            <a:spAutoFit/>
          </a:bodyPr>
          <a:lstStyle/>
          <a:p>
            <a:r>
              <a:rPr lang="en-US" sz="1000" dirty="0"/>
              <a:t>"File:BF3.svg." </a:t>
            </a:r>
            <a:r>
              <a:rPr lang="en-US" sz="1000" i="1" dirty="0"/>
              <a:t>Wikimedia Commons, the free media repository</a:t>
            </a:r>
            <a:r>
              <a:rPr lang="en-US" sz="1000" dirty="0"/>
              <a:t>. 16 Jul 2014, 00:33 UTC. 29 Mar 2019, 07:29 &lt;</a:t>
            </a:r>
            <a:r>
              <a:rPr lang="en-US" sz="1000" dirty="0">
                <a:hlinkClick r:id="rId4"/>
              </a:rPr>
              <a:t>https://commons.wikimedia.org/w/index.php?title=File:BF3.svg&amp;oldid=129083624&gt;.</a:t>
            </a:r>
            <a:endParaRPr lang="en-US" sz="1000" dirty="0"/>
          </a:p>
        </p:txBody>
      </p:sp>
      <p:pic>
        <p:nvPicPr>
          <p:cNvPr id="7" name="Picture 6" descr="Pentafluoroxenate-ion-2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781" y="4618226"/>
            <a:ext cx="2484720" cy="1540526"/>
          </a:xfrm>
          <a:prstGeom prst="rect">
            <a:avLst/>
          </a:prstGeom>
        </p:spPr>
      </p:pic>
      <p:sp>
        <p:nvSpPr>
          <p:cNvPr id="8" name="TextBox 7"/>
          <p:cNvSpPr txBox="1"/>
          <p:nvPr/>
        </p:nvSpPr>
        <p:spPr>
          <a:xfrm>
            <a:off x="7051439" y="4664452"/>
            <a:ext cx="1923228" cy="1938992"/>
          </a:xfrm>
          <a:prstGeom prst="rect">
            <a:avLst/>
          </a:prstGeom>
          <a:noFill/>
        </p:spPr>
        <p:txBody>
          <a:bodyPr wrap="square" rtlCol="0">
            <a:spAutoFit/>
          </a:bodyPr>
          <a:lstStyle/>
          <a:p>
            <a:r>
              <a:rPr lang="en-US" sz="1000" dirty="0"/>
              <a:t>"File:Pentafluoroxenate-ion-2D.png." </a:t>
            </a:r>
            <a:r>
              <a:rPr lang="en-US" sz="1000" i="1" dirty="0"/>
              <a:t>Wikimedia Commons, the free media repository</a:t>
            </a:r>
            <a:r>
              <a:rPr lang="en-US" sz="1000" dirty="0"/>
              <a:t>. 28 Jan 2018, 05:25 UTC. 29 Mar 2019, 07:35 &lt;</a:t>
            </a:r>
            <a:r>
              <a:rPr lang="en-US" sz="1000" dirty="0">
                <a:hlinkClick r:id="rId6"/>
              </a:rPr>
              <a:t>https://commons.wikimedia.org/w/index.php?title=File:Pentafluoroxenate-ion-2D.png&amp;oldid=283391213&gt;.</a:t>
            </a:r>
            <a:endParaRPr lang="en-US" sz="1000" dirty="0"/>
          </a:p>
        </p:txBody>
      </p:sp>
    </p:spTree>
    <p:extLst>
      <p:ext uri="{BB962C8B-B14F-4D97-AF65-F5344CB8AC3E}">
        <p14:creationId xmlns:p14="http://schemas.microsoft.com/office/powerpoint/2010/main" val="814174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Bonding</a:t>
            </a:r>
            <a:endParaRPr lang="en-US" dirty="0"/>
          </a:p>
        </p:txBody>
      </p:sp>
      <p:sp>
        <p:nvSpPr>
          <p:cNvPr id="3" name="Content Placeholder 2"/>
          <p:cNvSpPr>
            <a:spLocks noGrp="1"/>
          </p:cNvSpPr>
          <p:nvPr>
            <p:ph idx="1"/>
          </p:nvPr>
        </p:nvSpPr>
        <p:spPr>
          <a:xfrm>
            <a:off x="726142" y="1586753"/>
            <a:ext cx="3859970" cy="4720913"/>
          </a:xfrm>
        </p:spPr>
        <p:txBody>
          <a:bodyPr>
            <a:normAutofit/>
          </a:bodyPr>
          <a:lstStyle/>
          <a:p>
            <a:r>
              <a:rPr lang="en-US" dirty="0" smtClean="0"/>
              <a:t>Ionic Bond</a:t>
            </a:r>
          </a:p>
          <a:p>
            <a:pPr lvl="1"/>
            <a:r>
              <a:rPr lang="en-US" dirty="0" smtClean="0"/>
              <a:t>Transfer of valence electrons between metal and nonmetal atoms</a:t>
            </a:r>
          </a:p>
          <a:p>
            <a:r>
              <a:rPr lang="en-US" dirty="0" smtClean="0"/>
              <a:t>Covalent Bond</a:t>
            </a:r>
          </a:p>
          <a:p>
            <a:pPr lvl="1"/>
            <a:r>
              <a:rPr lang="en-US" dirty="0" smtClean="0"/>
              <a:t>Sharing a pair of valence electrons between two nonmetal atoms</a:t>
            </a:r>
          </a:p>
          <a:p>
            <a:pPr lvl="1"/>
            <a:endParaRPr lang="en-US" dirty="0" smtClean="0"/>
          </a:p>
          <a:p>
            <a:endParaRPr lang="en-US" dirty="0" smtClean="0"/>
          </a:p>
          <a:p>
            <a:pPr lvl="1"/>
            <a:endParaRPr lang="en-US" dirty="0"/>
          </a:p>
        </p:txBody>
      </p:sp>
      <p:pic>
        <p:nvPicPr>
          <p:cNvPr id="6" name="Picture 5" descr="Covalent_bond_fluorine.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203" y="4396369"/>
            <a:ext cx="4031658" cy="1727853"/>
          </a:xfrm>
          <a:prstGeom prst="rect">
            <a:avLst/>
          </a:prstGeom>
        </p:spPr>
      </p:pic>
      <p:sp>
        <p:nvSpPr>
          <p:cNvPr id="7" name="TextBox 6"/>
          <p:cNvSpPr txBox="1"/>
          <p:nvPr/>
        </p:nvSpPr>
        <p:spPr>
          <a:xfrm>
            <a:off x="4698999" y="6164225"/>
            <a:ext cx="4247444" cy="707886"/>
          </a:xfrm>
          <a:prstGeom prst="rect">
            <a:avLst/>
          </a:prstGeom>
          <a:noFill/>
        </p:spPr>
        <p:txBody>
          <a:bodyPr wrap="square" rtlCol="0">
            <a:spAutoFit/>
          </a:bodyPr>
          <a:lstStyle/>
          <a:p>
            <a:r>
              <a:rPr lang="en-US" sz="1000" dirty="0"/>
              <a:t>"</a:t>
            </a:r>
            <a:r>
              <a:rPr lang="en-US" sz="1000" dirty="0" err="1"/>
              <a:t>File:Covalent</a:t>
            </a:r>
            <a:r>
              <a:rPr lang="en-US" sz="1000" dirty="0"/>
              <a:t> bond </a:t>
            </a:r>
            <a:r>
              <a:rPr lang="en-US" sz="1000" dirty="0" err="1"/>
              <a:t>fluorine.svg</a:t>
            </a:r>
            <a:r>
              <a:rPr lang="en-US" sz="1000" dirty="0"/>
              <a:t>." </a:t>
            </a:r>
            <a:r>
              <a:rPr lang="en-US" sz="1000" i="1" dirty="0"/>
              <a:t>Wikimedia Commons, the free media repository</a:t>
            </a:r>
            <a:r>
              <a:rPr lang="en-US" sz="1000" dirty="0"/>
              <a:t>. 31 Jul 2014, 18:39 UTC. 29 Mar 2019, 08:17 &lt;</a:t>
            </a:r>
            <a:r>
              <a:rPr lang="en-US" sz="1000" dirty="0">
                <a:hlinkClick r:id="rId4"/>
              </a:rPr>
              <a:t>https://commons.wikimedia.org/w/index.php?title=File:Covalent_bond_fluorine.svg&amp;oldid=130355450&gt;.</a:t>
            </a:r>
            <a:endParaRPr lang="en-US" sz="1000" dirty="0"/>
          </a:p>
        </p:txBody>
      </p:sp>
      <p:pic>
        <p:nvPicPr>
          <p:cNvPr id="8" name="Picture 7" descr="Ionic_Bond_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999" y="1586753"/>
            <a:ext cx="2556178" cy="2323798"/>
          </a:xfrm>
          <a:prstGeom prst="rect">
            <a:avLst/>
          </a:prstGeom>
        </p:spPr>
      </p:pic>
      <p:sp>
        <p:nvSpPr>
          <p:cNvPr id="9" name="TextBox 8"/>
          <p:cNvSpPr txBox="1"/>
          <p:nvPr/>
        </p:nvSpPr>
        <p:spPr>
          <a:xfrm>
            <a:off x="7507111" y="2060222"/>
            <a:ext cx="1326445" cy="2092881"/>
          </a:xfrm>
          <a:prstGeom prst="rect">
            <a:avLst/>
          </a:prstGeom>
          <a:noFill/>
        </p:spPr>
        <p:txBody>
          <a:bodyPr wrap="square" rtlCol="0">
            <a:spAutoFit/>
          </a:bodyPr>
          <a:lstStyle/>
          <a:p>
            <a:r>
              <a:rPr lang="en-US" sz="1000" dirty="0"/>
              <a:t>"</a:t>
            </a:r>
            <a:r>
              <a:rPr lang="en-US" sz="1000" dirty="0" err="1"/>
              <a:t>File:Ionic</a:t>
            </a:r>
            <a:r>
              <a:rPr lang="en-US" sz="1000" dirty="0"/>
              <a:t> Bond 1.gif." </a:t>
            </a:r>
            <a:r>
              <a:rPr lang="en-US" sz="1000" i="1" dirty="0"/>
              <a:t>Wikimedia Commons, the free media repository</a:t>
            </a:r>
            <a:r>
              <a:rPr lang="en-US" sz="1000" dirty="0"/>
              <a:t>. 3 Nov 2017, 15:19 UTC. 29 Mar 2019, 08:30 &lt;</a:t>
            </a:r>
            <a:r>
              <a:rPr lang="en-US" sz="1000" dirty="0">
                <a:hlinkClick r:id="rId6"/>
              </a:rPr>
              <a:t>https://commons.wikimedia.org/w/index.php?title=File:Ionic_Bond_1.gif&amp;oldid=265875035&gt;.</a:t>
            </a:r>
            <a:endParaRPr lang="en-US" sz="1000" dirty="0"/>
          </a:p>
        </p:txBody>
      </p:sp>
    </p:spTree>
    <p:extLst>
      <p:ext uri="{BB962C8B-B14F-4D97-AF65-F5344CB8AC3E}">
        <p14:creationId xmlns:p14="http://schemas.microsoft.com/office/powerpoint/2010/main" val="1768791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Ionic Bond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Calcium chloride 	</a:t>
            </a:r>
          </a:p>
          <a:p>
            <a:pPr lvl="1"/>
            <a:r>
              <a:rPr lang="en-US" dirty="0" smtClean="0"/>
              <a:t>Calcium wants to give 2 valence electrons </a:t>
            </a:r>
          </a:p>
          <a:p>
            <a:pPr lvl="2"/>
            <a:r>
              <a:rPr lang="en-US" dirty="0" err="1" smtClean="0"/>
              <a:t>Ca</a:t>
            </a:r>
            <a:r>
              <a:rPr lang="en-US" dirty="0"/>
              <a:t> </a:t>
            </a:r>
            <a:r>
              <a:rPr lang="en-US" dirty="0" smtClean="0"/>
              <a:t>-&gt; Ca</a:t>
            </a:r>
            <a:r>
              <a:rPr lang="en-US" baseline="30000" dirty="0" smtClean="0"/>
              <a:t>+2 + </a:t>
            </a:r>
            <a:r>
              <a:rPr lang="en-US" dirty="0"/>
              <a:t>2e</a:t>
            </a:r>
            <a:r>
              <a:rPr lang="en-US" baseline="30000" dirty="0"/>
              <a:t>-</a:t>
            </a:r>
            <a:r>
              <a:rPr lang="en-US" dirty="0"/>
              <a:t> </a:t>
            </a:r>
            <a:endParaRPr lang="en-US" dirty="0" smtClean="0"/>
          </a:p>
          <a:p>
            <a:pPr lvl="1"/>
            <a:r>
              <a:rPr lang="en-US" dirty="0" smtClean="0"/>
              <a:t>Chlorine wants to accept 1 valence electron</a:t>
            </a:r>
          </a:p>
          <a:p>
            <a:pPr lvl="2"/>
            <a:r>
              <a:rPr lang="en-US" dirty="0" smtClean="0"/>
              <a:t>2Cl + 2e</a:t>
            </a:r>
            <a:r>
              <a:rPr lang="en-US" baseline="30000" dirty="0"/>
              <a:t>-</a:t>
            </a:r>
            <a:r>
              <a:rPr lang="en-US" dirty="0"/>
              <a:t> </a:t>
            </a:r>
            <a:r>
              <a:rPr lang="en-US" dirty="0" smtClean="0"/>
              <a:t>-&gt;2 </a:t>
            </a:r>
            <a:r>
              <a:rPr lang="en-US" dirty="0" err="1" smtClean="0"/>
              <a:t>Cl</a:t>
            </a:r>
            <a:r>
              <a:rPr lang="en-US" baseline="30000" dirty="0" smtClean="0"/>
              <a:t>-</a:t>
            </a:r>
            <a:endParaRPr lang="en-US" dirty="0" smtClean="0"/>
          </a:p>
          <a:p>
            <a:pPr lvl="1"/>
            <a:r>
              <a:rPr lang="en-US" dirty="0" smtClean="0"/>
              <a:t>Ca</a:t>
            </a:r>
            <a:r>
              <a:rPr lang="en-US" baseline="30000" dirty="0" smtClean="0"/>
              <a:t>+2</a:t>
            </a:r>
            <a:r>
              <a:rPr lang="en-US" dirty="0" smtClean="0"/>
              <a:t> + 2Cl</a:t>
            </a:r>
            <a:r>
              <a:rPr lang="en-US" baseline="30000" dirty="0" smtClean="0"/>
              <a:t>-1</a:t>
            </a:r>
            <a:r>
              <a:rPr lang="en-US" dirty="0" smtClean="0"/>
              <a:t> -</a:t>
            </a:r>
            <a:r>
              <a:rPr lang="en-US" dirty="0"/>
              <a:t>&gt; </a:t>
            </a:r>
            <a:r>
              <a:rPr lang="en-US" dirty="0" smtClean="0"/>
              <a:t>CaCl</a:t>
            </a:r>
            <a:r>
              <a:rPr lang="en-US" baseline="-25000" dirty="0" smtClean="0"/>
              <a:t>2</a:t>
            </a:r>
            <a:r>
              <a:rPr lang="en-US" dirty="0" smtClean="0"/>
              <a:t>  </a:t>
            </a:r>
          </a:p>
          <a:p>
            <a:r>
              <a:rPr lang="en-US" dirty="0" smtClean="0"/>
              <a:t>Transition Metals</a:t>
            </a:r>
          </a:p>
          <a:p>
            <a:pPr lvl="1"/>
            <a:r>
              <a:rPr lang="en-US" dirty="0" smtClean="0"/>
              <a:t>The number of valence electrons they want to give varies because of d orbitals</a:t>
            </a:r>
          </a:p>
          <a:p>
            <a:pPr lvl="2"/>
            <a:r>
              <a:rPr lang="en-US" dirty="0" smtClean="0"/>
              <a:t>Ex. Hg (I), Hg (II), Fe (III)</a:t>
            </a:r>
          </a:p>
          <a:p>
            <a:pPr lvl="2"/>
            <a:r>
              <a:rPr lang="en-US" dirty="0" smtClean="0"/>
              <a:t>Fe</a:t>
            </a:r>
            <a:r>
              <a:rPr lang="en-US" baseline="30000" dirty="0" smtClean="0"/>
              <a:t>+3</a:t>
            </a:r>
            <a:r>
              <a:rPr lang="en-US" dirty="0" smtClean="0"/>
              <a:t> + Cl</a:t>
            </a:r>
            <a:r>
              <a:rPr lang="en-US" baseline="30000" dirty="0" smtClean="0"/>
              <a:t>-1  </a:t>
            </a:r>
            <a:r>
              <a:rPr lang="en-US" dirty="0" smtClean="0"/>
              <a:t>-&gt; FeCl</a:t>
            </a:r>
            <a:r>
              <a:rPr lang="en-US" baseline="-25000" dirty="0" smtClean="0"/>
              <a:t>3</a:t>
            </a:r>
          </a:p>
          <a:p>
            <a:pPr marL="914400" lvl="2" indent="0">
              <a:buNone/>
            </a:pPr>
            <a:endParaRPr lang="en-US" dirty="0" smtClean="0"/>
          </a:p>
          <a:p>
            <a:pPr lvl="2"/>
            <a:endParaRPr lang="en-US" dirty="0" smtClean="0"/>
          </a:p>
          <a:p>
            <a:pPr lvl="1"/>
            <a:endParaRPr lang="en-US" dirty="0" smtClean="0"/>
          </a:p>
          <a:p>
            <a:pPr lvl="1"/>
            <a:endParaRPr lang="en-US" baseline="30000" dirty="0" smtClean="0"/>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958245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Ionic Bond</a:t>
            </a:r>
            <a:endParaRPr lang="en-US" dirty="0"/>
          </a:p>
        </p:txBody>
      </p:sp>
      <p:sp>
        <p:nvSpPr>
          <p:cNvPr id="3" name="Content Placeholder 2"/>
          <p:cNvSpPr>
            <a:spLocks noGrp="1"/>
          </p:cNvSpPr>
          <p:nvPr>
            <p:ph idx="1"/>
          </p:nvPr>
        </p:nvSpPr>
        <p:spPr/>
        <p:txBody>
          <a:bodyPr/>
          <a:lstStyle/>
          <a:p>
            <a:r>
              <a:rPr lang="en-US" dirty="0"/>
              <a:t>Polyatomic Ions</a:t>
            </a:r>
          </a:p>
          <a:p>
            <a:pPr lvl="1"/>
            <a:r>
              <a:rPr lang="en-US" dirty="0"/>
              <a:t>Ex. OH</a:t>
            </a:r>
            <a:r>
              <a:rPr lang="en-US" baseline="30000" dirty="0" smtClean="0"/>
              <a:t>-1</a:t>
            </a:r>
            <a:r>
              <a:rPr lang="en-US" dirty="0" smtClean="0"/>
              <a:t>, </a:t>
            </a:r>
            <a:r>
              <a:rPr lang="en-US" dirty="0"/>
              <a:t>SO</a:t>
            </a:r>
            <a:r>
              <a:rPr lang="en-US" baseline="-25000" dirty="0"/>
              <a:t>4</a:t>
            </a:r>
            <a:r>
              <a:rPr lang="en-US" baseline="30000" dirty="0"/>
              <a:t>-2</a:t>
            </a:r>
            <a:r>
              <a:rPr lang="en-US" dirty="0" smtClean="0"/>
              <a:t>, PO</a:t>
            </a:r>
            <a:r>
              <a:rPr lang="en-US" baseline="-25000" dirty="0" smtClean="0"/>
              <a:t>4</a:t>
            </a:r>
            <a:r>
              <a:rPr lang="en-US" baseline="30000" dirty="0" smtClean="0"/>
              <a:t>-3, </a:t>
            </a:r>
            <a:r>
              <a:rPr lang="en-US" dirty="0" smtClean="0"/>
              <a:t>NO</a:t>
            </a:r>
            <a:r>
              <a:rPr lang="en-US" baseline="-25000" dirty="0" smtClean="0"/>
              <a:t>3</a:t>
            </a:r>
            <a:r>
              <a:rPr lang="en-US" baseline="30000" dirty="0" smtClean="0"/>
              <a:t>-1</a:t>
            </a:r>
            <a:r>
              <a:rPr lang="en-US" dirty="0" smtClean="0"/>
              <a:t>.NH</a:t>
            </a:r>
            <a:r>
              <a:rPr lang="en-US" baseline="-25000" dirty="0" smtClean="0"/>
              <a:t>4</a:t>
            </a:r>
            <a:r>
              <a:rPr lang="en-US" baseline="30000" dirty="0" smtClean="0"/>
              <a:t>+1</a:t>
            </a:r>
          </a:p>
          <a:p>
            <a:pPr lvl="1"/>
            <a:r>
              <a:rPr lang="en-US" dirty="0" smtClean="0"/>
              <a:t>Ca</a:t>
            </a:r>
            <a:r>
              <a:rPr lang="en-US" baseline="30000" dirty="0" smtClean="0"/>
              <a:t>+2</a:t>
            </a:r>
            <a:r>
              <a:rPr lang="en-US" dirty="0" smtClean="0"/>
              <a:t> +2OH</a:t>
            </a:r>
            <a:r>
              <a:rPr lang="en-US" baseline="30000" dirty="0" smtClean="0"/>
              <a:t>-1</a:t>
            </a:r>
            <a:r>
              <a:rPr lang="en-US" dirty="0" smtClean="0"/>
              <a:t> </a:t>
            </a:r>
            <a:r>
              <a:rPr lang="en-US" dirty="0"/>
              <a:t>-&gt; </a:t>
            </a:r>
            <a:r>
              <a:rPr lang="en-US" dirty="0" err="1" smtClean="0"/>
              <a:t>Ca</a:t>
            </a:r>
            <a:r>
              <a:rPr lang="en-US" dirty="0"/>
              <a:t>(OH)</a:t>
            </a:r>
            <a:r>
              <a:rPr lang="en-US" baseline="-25000" dirty="0" smtClean="0"/>
              <a:t>2</a:t>
            </a:r>
            <a:endParaRPr lang="en-US" dirty="0"/>
          </a:p>
        </p:txBody>
      </p:sp>
    </p:spTree>
    <p:extLst>
      <p:ext uri="{BB962C8B-B14F-4D97-AF65-F5344CB8AC3E}">
        <p14:creationId xmlns:p14="http://schemas.microsoft.com/office/powerpoint/2010/main" val="212290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Covalent Bond</a:t>
            </a:r>
            <a:endParaRPr lang="en-US" dirty="0"/>
          </a:p>
        </p:txBody>
      </p:sp>
      <p:sp>
        <p:nvSpPr>
          <p:cNvPr id="3" name="Content Placeholder 2"/>
          <p:cNvSpPr>
            <a:spLocks noGrp="1"/>
          </p:cNvSpPr>
          <p:nvPr>
            <p:ph idx="1"/>
          </p:nvPr>
        </p:nvSpPr>
        <p:spPr>
          <a:xfrm>
            <a:off x="726141" y="1586753"/>
            <a:ext cx="4212747" cy="4876136"/>
          </a:xfrm>
        </p:spPr>
        <p:txBody>
          <a:bodyPr>
            <a:normAutofit fontScale="77500" lnSpcReduction="20000"/>
          </a:bodyPr>
          <a:lstStyle/>
          <a:p>
            <a:r>
              <a:rPr lang="en-US" dirty="0" smtClean="0"/>
              <a:t>Nonpolar Covalent Bond</a:t>
            </a:r>
          </a:p>
          <a:p>
            <a:pPr lvl="1"/>
            <a:r>
              <a:rPr lang="en-US" dirty="0" smtClean="0"/>
              <a:t>Two atoms equal share electrons due to the same electronegativity</a:t>
            </a:r>
          </a:p>
          <a:p>
            <a:r>
              <a:rPr lang="en-US" dirty="0" smtClean="0"/>
              <a:t>Polar Covalent Bond</a:t>
            </a:r>
          </a:p>
          <a:p>
            <a:pPr lvl="1"/>
            <a:r>
              <a:rPr lang="en-US" dirty="0" smtClean="0"/>
              <a:t>Two atoms unequally share electrons due to different electronegativity</a:t>
            </a:r>
          </a:p>
          <a:p>
            <a:pPr lvl="1"/>
            <a:r>
              <a:rPr lang="en-US" dirty="0" smtClean="0"/>
              <a:t>Coordinate Covalent Bond</a:t>
            </a:r>
          </a:p>
          <a:p>
            <a:pPr lvl="2"/>
            <a:r>
              <a:rPr lang="en-US" dirty="0" smtClean="0"/>
              <a:t>Two electrons that come from the same atom are shared between 2 atoms </a:t>
            </a:r>
          </a:p>
          <a:p>
            <a:pPr lvl="2"/>
            <a:r>
              <a:rPr lang="en-US" dirty="0" smtClean="0"/>
              <a:t>Coordination number</a:t>
            </a:r>
          </a:p>
          <a:p>
            <a:pPr lvl="3"/>
            <a:r>
              <a:rPr lang="en-US" dirty="0" smtClean="0"/>
              <a:t>Number of atoms surrounding a central atom</a:t>
            </a:r>
          </a:p>
          <a:p>
            <a:pPr lvl="3"/>
            <a:r>
              <a:rPr lang="en-US" dirty="0" smtClean="0"/>
              <a:t>Ex. 4</a:t>
            </a:r>
          </a:p>
          <a:p>
            <a:pPr lvl="3"/>
            <a:endParaRPr lang="en-US" dirty="0" smtClean="0"/>
          </a:p>
          <a:p>
            <a:pPr lvl="1"/>
            <a:endParaRPr lang="en-US" dirty="0" smtClean="0"/>
          </a:p>
          <a:p>
            <a:pPr lvl="1"/>
            <a:endParaRPr lang="en-US" dirty="0"/>
          </a:p>
          <a:p>
            <a:pPr lvl="1"/>
            <a:endParaRPr lang="en-US" dirty="0"/>
          </a:p>
        </p:txBody>
      </p:sp>
      <p:pic>
        <p:nvPicPr>
          <p:cNvPr id="4" name="Picture 3" descr="Dipole-dipole-interaction-in-HCl-2D-2.png"/>
          <p:cNvPicPr>
            <a:picLocks noChangeAspect="1"/>
          </p:cNvPicPr>
          <p:nvPr/>
        </p:nvPicPr>
        <p:blipFill rotWithShape="1">
          <a:blip r:embed="rId3">
            <a:extLst>
              <a:ext uri="{28A0092B-C50C-407E-A947-70E740481C1C}">
                <a14:useLocalDpi xmlns:a14="http://schemas.microsoft.com/office/drawing/2010/main" val="0"/>
              </a:ext>
            </a:extLst>
          </a:blip>
          <a:srcRect t="15990" r="64272" b="6651"/>
          <a:stretch/>
        </p:blipFill>
        <p:spPr>
          <a:xfrm>
            <a:off x="5517444" y="3090335"/>
            <a:ext cx="2276845" cy="1178669"/>
          </a:xfrm>
          <a:prstGeom prst="rect">
            <a:avLst/>
          </a:prstGeom>
        </p:spPr>
      </p:pic>
      <p:pic>
        <p:nvPicPr>
          <p:cNvPr id="5" name="Picture 4" descr="Difluorine-2D-dimensions.png"/>
          <p:cNvPicPr>
            <a:picLocks noChangeAspect="1"/>
          </p:cNvPicPr>
          <p:nvPr/>
        </p:nvPicPr>
        <p:blipFill rotWithShape="1">
          <a:blip r:embed="rId4">
            <a:extLst>
              <a:ext uri="{28A0092B-C50C-407E-A947-70E740481C1C}">
                <a14:useLocalDpi xmlns:a14="http://schemas.microsoft.com/office/drawing/2010/main" val="0"/>
              </a:ext>
            </a:extLst>
          </a:blip>
          <a:srcRect b="54603"/>
          <a:stretch/>
        </p:blipFill>
        <p:spPr>
          <a:xfrm>
            <a:off x="5947171" y="1586753"/>
            <a:ext cx="1555485" cy="644577"/>
          </a:xfrm>
          <a:prstGeom prst="rect">
            <a:avLst/>
          </a:prstGeom>
        </p:spPr>
      </p:pic>
      <p:sp>
        <p:nvSpPr>
          <p:cNvPr id="6" name="TextBox 5"/>
          <p:cNvSpPr txBox="1"/>
          <p:nvPr/>
        </p:nvSpPr>
        <p:spPr>
          <a:xfrm>
            <a:off x="4727223" y="2382449"/>
            <a:ext cx="4233333" cy="707886"/>
          </a:xfrm>
          <a:prstGeom prst="rect">
            <a:avLst/>
          </a:prstGeom>
          <a:noFill/>
        </p:spPr>
        <p:txBody>
          <a:bodyPr wrap="square" rtlCol="0">
            <a:spAutoFit/>
          </a:bodyPr>
          <a:lstStyle/>
          <a:p>
            <a:r>
              <a:rPr lang="en-US" sz="1000" dirty="0"/>
              <a:t>"File:Difluorine-2D-dimensions.png." </a:t>
            </a:r>
            <a:r>
              <a:rPr lang="en-US" sz="1000" i="1" dirty="0"/>
              <a:t>Wikimedia Commons, the free media repository</a:t>
            </a:r>
            <a:r>
              <a:rPr lang="en-US" sz="1000" dirty="0"/>
              <a:t>. 10 Sep 2015, 17:31 UTC. 31 Mar 2019, 06:31 &lt;</a:t>
            </a:r>
            <a:r>
              <a:rPr lang="en-US" sz="1000" dirty="0">
                <a:hlinkClick r:id="rId5"/>
              </a:rPr>
              <a:t>https://commons.wikimedia.org/w/index.php?title=File:Difluorine-2D-dimensions.png&amp;oldid=171430980&gt;.</a:t>
            </a:r>
            <a:endParaRPr lang="en-US" sz="1000" dirty="0"/>
          </a:p>
        </p:txBody>
      </p:sp>
      <p:sp>
        <p:nvSpPr>
          <p:cNvPr id="7" name="TextBox 6"/>
          <p:cNvSpPr txBox="1"/>
          <p:nvPr/>
        </p:nvSpPr>
        <p:spPr>
          <a:xfrm>
            <a:off x="4727223" y="4318785"/>
            <a:ext cx="4416777" cy="707886"/>
          </a:xfrm>
          <a:prstGeom prst="rect">
            <a:avLst/>
          </a:prstGeom>
          <a:noFill/>
        </p:spPr>
        <p:txBody>
          <a:bodyPr wrap="square" rtlCol="0">
            <a:spAutoFit/>
          </a:bodyPr>
          <a:lstStyle/>
          <a:p>
            <a:r>
              <a:rPr lang="en-US" sz="1000" dirty="0"/>
              <a:t>"File:Dipole-dipole-interaction-in-HCl-2D.png." </a:t>
            </a:r>
            <a:r>
              <a:rPr lang="en-US" sz="1000" i="1" dirty="0"/>
              <a:t>Wikimedia Commons, the free media repository</a:t>
            </a:r>
            <a:r>
              <a:rPr lang="en-US" sz="1000" dirty="0"/>
              <a:t>. 24 May 2016, 16:15 UTC. 31 Mar 2019, 06:39 &lt;</a:t>
            </a:r>
            <a:r>
              <a:rPr lang="en-US" sz="1000" dirty="0">
                <a:hlinkClick r:id="rId6"/>
              </a:rPr>
              <a:t>https://commons.wikimedia.org/w/index.php?title=File:Dipole-dipole-interaction-in-HCl-2D.png&amp;oldid=197120541&gt;.</a:t>
            </a:r>
            <a:endParaRPr lang="en-US" sz="1000" dirty="0"/>
          </a:p>
        </p:txBody>
      </p:sp>
      <p:pic>
        <p:nvPicPr>
          <p:cNvPr id="8" name="Picture 7" descr="NH3-BF3-adduct-bond-lengthening-2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0444" y="4908481"/>
            <a:ext cx="2751667" cy="1290782"/>
          </a:xfrm>
          <a:prstGeom prst="rect">
            <a:avLst/>
          </a:prstGeom>
        </p:spPr>
      </p:pic>
      <p:sp>
        <p:nvSpPr>
          <p:cNvPr id="9" name="TextBox 8"/>
          <p:cNvSpPr txBox="1"/>
          <p:nvPr/>
        </p:nvSpPr>
        <p:spPr>
          <a:xfrm>
            <a:off x="4727223" y="6044041"/>
            <a:ext cx="4233333" cy="707886"/>
          </a:xfrm>
          <a:prstGeom prst="rect">
            <a:avLst/>
          </a:prstGeom>
          <a:noFill/>
        </p:spPr>
        <p:txBody>
          <a:bodyPr wrap="square" rtlCol="0">
            <a:spAutoFit/>
          </a:bodyPr>
          <a:lstStyle/>
          <a:p>
            <a:r>
              <a:rPr lang="en-US" sz="1000" dirty="0"/>
              <a:t>"File:NH3-BF3-adduct-bond-lengthening-2D.png." </a:t>
            </a:r>
            <a:r>
              <a:rPr lang="en-US" sz="1000" i="1" dirty="0"/>
              <a:t>Wikimedia Commons, the free media repository</a:t>
            </a:r>
            <a:r>
              <a:rPr lang="en-US" sz="1000" dirty="0"/>
              <a:t>. 27 Jan 2018, 11:18 UTC. 31 Mar 2019, 06:45 &lt;</a:t>
            </a:r>
            <a:r>
              <a:rPr lang="en-US" sz="1000" dirty="0">
                <a:hlinkClick r:id="rId8"/>
              </a:rPr>
              <a:t>https://commons.wikimedia.org/w/index.php?title=File:NH3-BF3-adduct-bond-lengthening-2D.png&amp;oldid=283156220&gt;.</a:t>
            </a:r>
            <a:endParaRPr lang="en-US" sz="1000" dirty="0"/>
          </a:p>
        </p:txBody>
      </p:sp>
      <p:sp>
        <p:nvSpPr>
          <p:cNvPr id="10" name="Right Arrow 9"/>
          <p:cNvSpPr/>
          <p:nvPr/>
        </p:nvSpPr>
        <p:spPr>
          <a:xfrm>
            <a:off x="5823434" y="4148667"/>
            <a:ext cx="1820333" cy="1203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5967675" y="4029115"/>
            <a:ext cx="0" cy="33866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277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Atom</a:t>
            </a:r>
            <a:endParaRPr lang="en-US" dirty="0"/>
          </a:p>
        </p:txBody>
      </p:sp>
      <p:sp>
        <p:nvSpPr>
          <p:cNvPr id="7" name="Content Placeholder 6"/>
          <p:cNvSpPr>
            <a:spLocks noGrp="1"/>
          </p:cNvSpPr>
          <p:nvPr>
            <p:ph idx="1"/>
          </p:nvPr>
        </p:nvSpPr>
        <p:spPr>
          <a:xfrm>
            <a:off x="726142" y="1586753"/>
            <a:ext cx="3533186" cy="4571999"/>
          </a:xfrm>
        </p:spPr>
        <p:txBody>
          <a:bodyPr>
            <a:normAutofit lnSpcReduction="10000"/>
          </a:bodyPr>
          <a:lstStyle/>
          <a:p>
            <a:r>
              <a:rPr lang="en-US" dirty="0" smtClean="0"/>
              <a:t>Proton</a:t>
            </a:r>
            <a:endParaRPr lang="en-US" dirty="0"/>
          </a:p>
          <a:p>
            <a:pPr lvl="1"/>
            <a:r>
              <a:rPr lang="en-US" dirty="0"/>
              <a:t>Positive charge</a:t>
            </a:r>
          </a:p>
          <a:p>
            <a:pPr lvl="1"/>
            <a:r>
              <a:rPr lang="en-US" dirty="0"/>
              <a:t>1 </a:t>
            </a:r>
            <a:r>
              <a:rPr lang="en-US" dirty="0" smtClean="0"/>
              <a:t>AMU</a:t>
            </a:r>
            <a:endParaRPr lang="en-US" dirty="0"/>
          </a:p>
          <a:p>
            <a:r>
              <a:rPr lang="en-US" dirty="0"/>
              <a:t>Neutron</a:t>
            </a:r>
          </a:p>
          <a:p>
            <a:pPr lvl="1"/>
            <a:r>
              <a:rPr lang="en-US" dirty="0" smtClean="0"/>
              <a:t>Neutral </a:t>
            </a:r>
            <a:r>
              <a:rPr lang="en-US" dirty="0"/>
              <a:t>charge</a:t>
            </a:r>
          </a:p>
          <a:p>
            <a:pPr lvl="1"/>
            <a:r>
              <a:rPr lang="en-US" dirty="0" smtClean="0"/>
              <a:t>1 AMU</a:t>
            </a:r>
            <a:endParaRPr lang="en-US" dirty="0"/>
          </a:p>
          <a:p>
            <a:r>
              <a:rPr lang="en-US" dirty="0" smtClean="0"/>
              <a:t>Electron</a:t>
            </a:r>
          </a:p>
          <a:p>
            <a:pPr lvl="1"/>
            <a:r>
              <a:rPr lang="en-US" dirty="0" smtClean="0"/>
              <a:t>Negative charge</a:t>
            </a:r>
          </a:p>
          <a:p>
            <a:pPr lvl="1"/>
            <a:r>
              <a:rPr lang="en-US" dirty="0" smtClean="0"/>
              <a:t>0 AMU</a:t>
            </a:r>
          </a:p>
          <a:p>
            <a:pPr lvl="1"/>
            <a:endParaRPr lang="en-US" dirty="0" smtClean="0"/>
          </a:p>
          <a:p>
            <a:pPr lvl="1"/>
            <a:endParaRPr lang="en-US" dirty="0"/>
          </a:p>
        </p:txBody>
      </p:sp>
      <p:pic>
        <p:nvPicPr>
          <p:cNvPr id="11" name="Picture 10" descr="1024px-Atom_Diagram.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328" y="1457979"/>
            <a:ext cx="4328906" cy="4328906"/>
          </a:xfrm>
          <a:prstGeom prst="rect">
            <a:avLst/>
          </a:prstGeom>
        </p:spPr>
      </p:pic>
      <p:sp>
        <p:nvSpPr>
          <p:cNvPr id="12" name="TextBox 11"/>
          <p:cNvSpPr txBox="1"/>
          <p:nvPr/>
        </p:nvSpPr>
        <p:spPr>
          <a:xfrm>
            <a:off x="4584583" y="5977688"/>
            <a:ext cx="4187693" cy="707886"/>
          </a:xfrm>
          <a:prstGeom prst="rect">
            <a:avLst/>
          </a:prstGeom>
          <a:noFill/>
        </p:spPr>
        <p:txBody>
          <a:bodyPr wrap="square" rtlCol="0">
            <a:spAutoFit/>
          </a:bodyPr>
          <a:lstStyle/>
          <a:p>
            <a:r>
              <a:rPr lang="en-US" sz="1000" dirty="0"/>
              <a:t>"</a:t>
            </a:r>
            <a:r>
              <a:rPr lang="en-US" sz="1000" dirty="0" err="1"/>
              <a:t>File:Atom</a:t>
            </a:r>
            <a:r>
              <a:rPr lang="en-US" sz="1000" dirty="0"/>
              <a:t> </a:t>
            </a:r>
            <a:r>
              <a:rPr lang="en-US" sz="1000" dirty="0" err="1"/>
              <a:t>Diagram.svg</a:t>
            </a:r>
            <a:r>
              <a:rPr lang="en-US" sz="1000" dirty="0"/>
              <a:t>." </a:t>
            </a:r>
            <a:r>
              <a:rPr lang="en-US" sz="1000" i="1" dirty="0"/>
              <a:t>Wikimedia Commons, the free media repository</a:t>
            </a:r>
            <a:r>
              <a:rPr lang="en-US" sz="1000" dirty="0"/>
              <a:t>. 27 Mar 2018, 20:47 UTC. 28 Mar 2019, 14:15 &lt;</a:t>
            </a:r>
            <a:r>
              <a:rPr lang="en-US" sz="1000" dirty="0">
                <a:hlinkClick r:id="rId4"/>
              </a:rPr>
              <a:t>https://commons.wikimedia.org/w/index.php?title=File:Atom_Diagram.svg&amp;oldid=294008960&gt;.</a:t>
            </a:r>
            <a:endParaRPr lang="en-US" sz="1000" dirty="0"/>
          </a:p>
        </p:txBody>
      </p:sp>
    </p:spTree>
    <p:extLst>
      <p:ext uri="{BB962C8B-B14F-4D97-AF65-F5344CB8AC3E}">
        <p14:creationId xmlns:p14="http://schemas.microsoft.com/office/powerpoint/2010/main" val="218094166"/>
      </p:ext>
    </p:extLst>
  </p:cSld>
  <p:clrMapOvr>
    <a:masterClrMapping/>
  </p:clrMapOvr>
  <mc:AlternateContent xmlns:mc="http://schemas.openxmlformats.org/markup-compatibility/2006" xmlns:p14="http://schemas.microsoft.com/office/powerpoint/2010/main">
    <mc:Choice Requires="p14">
      <p:transition spd="slow" p14:dur="2000" advTm="1014"/>
    </mc:Choice>
    <mc:Fallback xmlns="">
      <p:transition xmlns:p14="http://schemas.microsoft.com/office/powerpoint/2010/main" spd="slow" advTm="1015"/>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Covalent Bond Properties</a:t>
            </a:r>
            <a:endParaRPr lang="en-US" dirty="0"/>
          </a:p>
        </p:txBody>
      </p:sp>
      <p:sp>
        <p:nvSpPr>
          <p:cNvPr id="3" name="Content Placeholder 2"/>
          <p:cNvSpPr>
            <a:spLocks noGrp="1"/>
          </p:cNvSpPr>
          <p:nvPr>
            <p:ph idx="1"/>
          </p:nvPr>
        </p:nvSpPr>
        <p:spPr>
          <a:xfrm>
            <a:off x="726142" y="1586753"/>
            <a:ext cx="4777192" cy="4571999"/>
          </a:xfrm>
        </p:spPr>
        <p:txBody>
          <a:bodyPr>
            <a:normAutofit fontScale="92500" lnSpcReduction="20000"/>
          </a:bodyPr>
          <a:lstStyle/>
          <a:p>
            <a:r>
              <a:rPr lang="en-US" dirty="0" smtClean="0"/>
              <a:t>Bond Order </a:t>
            </a:r>
            <a:r>
              <a:rPr lang="mr-IN" dirty="0" smtClean="0"/>
              <a:t>–</a:t>
            </a:r>
            <a:r>
              <a:rPr lang="en-US" dirty="0" smtClean="0"/>
              <a:t> The number of bonds between 2 atoms</a:t>
            </a:r>
          </a:p>
          <a:p>
            <a:pPr lvl="1"/>
            <a:r>
              <a:rPr lang="en-US" dirty="0" smtClean="0"/>
              <a:t>Single Bond = 1</a:t>
            </a:r>
          </a:p>
          <a:p>
            <a:pPr lvl="1"/>
            <a:r>
              <a:rPr lang="en-US" dirty="0" smtClean="0"/>
              <a:t>Double Bond = 2</a:t>
            </a:r>
          </a:p>
          <a:p>
            <a:pPr lvl="1"/>
            <a:r>
              <a:rPr lang="en-US" dirty="0" smtClean="0"/>
              <a:t>Triple Bond = 3</a:t>
            </a:r>
          </a:p>
          <a:p>
            <a:r>
              <a:rPr lang="en-US" dirty="0" smtClean="0"/>
              <a:t>Bond Length </a:t>
            </a:r>
            <a:r>
              <a:rPr lang="mr-IN" dirty="0" smtClean="0"/>
              <a:t>–</a:t>
            </a:r>
            <a:r>
              <a:rPr lang="en-US" dirty="0" smtClean="0"/>
              <a:t> The distance between two adjacent nuclei that are bonded together</a:t>
            </a:r>
          </a:p>
          <a:p>
            <a:pPr lvl="1"/>
            <a:r>
              <a:rPr lang="en-US" dirty="0" smtClean="0"/>
              <a:t>Single&gt;Double&gt;Triple</a:t>
            </a:r>
          </a:p>
          <a:p>
            <a:r>
              <a:rPr lang="en-US" dirty="0" smtClean="0"/>
              <a:t>Bond Strength </a:t>
            </a:r>
            <a:r>
              <a:rPr lang="mr-IN" dirty="0" smtClean="0"/>
              <a:t>–</a:t>
            </a:r>
            <a:r>
              <a:rPr lang="en-US" dirty="0" smtClean="0"/>
              <a:t> the amount of energy required to break a bond</a:t>
            </a:r>
          </a:p>
          <a:p>
            <a:pPr lvl="1"/>
            <a:r>
              <a:rPr lang="en-US" dirty="0" smtClean="0"/>
              <a:t>Triple&gt;Double&gt;Single</a:t>
            </a:r>
          </a:p>
          <a:p>
            <a:pPr marL="914400" lvl="2" indent="0">
              <a:buNone/>
            </a:pPr>
            <a:endParaRPr lang="en-US" dirty="0" smtClean="0"/>
          </a:p>
          <a:p>
            <a:pPr lvl="1"/>
            <a:endParaRPr lang="en-US" dirty="0" smtClean="0"/>
          </a:p>
          <a:p>
            <a:endParaRPr lang="en-US" dirty="0" smtClean="0"/>
          </a:p>
          <a:p>
            <a:pPr lvl="1"/>
            <a:endParaRPr lang="en-US" dirty="0"/>
          </a:p>
        </p:txBody>
      </p:sp>
      <p:pic>
        <p:nvPicPr>
          <p:cNvPr id="4" name="Picture 3" descr="Electron-fomura_triple-bond_NN.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4083" y="3019778"/>
            <a:ext cx="3556000" cy="1270000"/>
          </a:xfrm>
          <a:prstGeom prst="rect">
            <a:avLst/>
          </a:prstGeom>
        </p:spPr>
      </p:pic>
      <p:sp>
        <p:nvSpPr>
          <p:cNvPr id="5" name="TextBox 4"/>
          <p:cNvSpPr txBox="1"/>
          <p:nvPr/>
        </p:nvSpPr>
        <p:spPr>
          <a:xfrm>
            <a:off x="1171222" y="6420556"/>
            <a:ext cx="7528861" cy="400110"/>
          </a:xfrm>
          <a:prstGeom prst="rect">
            <a:avLst/>
          </a:prstGeom>
          <a:noFill/>
        </p:spPr>
        <p:txBody>
          <a:bodyPr wrap="square" rtlCol="0">
            <a:spAutoFit/>
          </a:bodyPr>
          <a:lstStyle/>
          <a:p>
            <a:r>
              <a:rPr lang="en-US" sz="1000" dirty="0"/>
              <a:t>"</a:t>
            </a:r>
            <a:r>
              <a:rPr lang="en-US" sz="1000" dirty="0" err="1"/>
              <a:t>File:Electron-fomura</a:t>
            </a:r>
            <a:r>
              <a:rPr lang="en-US" sz="1000" dirty="0"/>
              <a:t> triple-bond </a:t>
            </a:r>
            <a:r>
              <a:rPr lang="en-US" sz="1000" dirty="0" err="1"/>
              <a:t>NN.svg</a:t>
            </a:r>
            <a:r>
              <a:rPr lang="en-US" sz="1000" dirty="0"/>
              <a:t>." </a:t>
            </a:r>
            <a:r>
              <a:rPr lang="en-US" sz="1000" i="1" dirty="0"/>
              <a:t>Wikimedia Commons, the free media repository</a:t>
            </a:r>
            <a:r>
              <a:rPr lang="en-US" sz="1000" dirty="0"/>
              <a:t>. 6 Feb 2017, 05:02 UTC. 31 Mar 2019, 07:28 &lt;</a:t>
            </a:r>
            <a:r>
              <a:rPr lang="en-US" sz="1000" dirty="0">
                <a:hlinkClick r:id="rId3"/>
              </a:rPr>
              <a:t>https://commons.wikimedia.org/w/index.php?title=File:Electron-fomura_triple-bond_NN.svg&amp;oldid=232549363&gt;</a:t>
            </a:r>
            <a:r>
              <a:rPr lang="en-US" sz="1000" dirty="0" smtClean="0">
                <a:hlinkClick r:id="rId3"/>
              </a:rPr>
              <a:t>.</a:t>
            </a:r>
            <a:endParaRPr lang="en-US" sz="1000" dirty="0"/>
          </a:p>
        </p:txBody>
      </p:sp>
    </p:spTree>
    <p:extLst>
      <p:ext uri="{BB962C8B-B14F-4D97-AF65-F5344CB8AC3E}">
        <p14:creationId xmlns:p14="http://schemas.microsoft.com/office/powerpoint/2010/main" val="130162258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VSPER Theory</a:t>
            </a:r>
            <a:endParaRPr lang="en-US" dirty="0"/>
          </a:p>
        </p:txBody>
      </p:sp>
      <p:sp>
        <p:nvSpPr>
          <p:cNvPr id="3" name="Content Placeholder 2"/>
          <p:cNvSpPr>
            <a:spLocks noGrp="1"/>
          </p:cNvSpPr>
          <p:nvPr>
            <p:ph idx="1"/>
          </p:nvPr>
        </p:nvSpPr>
        <p:spPr>
          <a:xfrm>
            <a:off x="726141" y="1586753"/>
            <a:ext cx="3394303" cy="4571999"/>
          </a:xfrm>
        </p:spPr>
        <p:txBody>
          <a:bodyPr>
            <a:normAutofit fontScale="77500" lnSpcReduction="20000"/>
          </a:bodyPr>
          <a:lstStyle/>
          <a:p>
            <a:r>
              <a:rPr lang="en-US" dirty="0" smtClean="0"/>
              <a:t>VSPER Theory</a:t>
            </a:r>
          </a:p>
          <a:p>
            <a:pPr lvl="1"/>
            <a:r>
              <a:rPr lang="en-US" dirty="0" smtClean="0"/>
              <a:t>The predicted geometry around a central atom</a:t>
            </a:r>
          </a:p>
          <a:p>
            <a:pPr lvl="1"/>
            <a:r>
              <a:rPr lang="en-US" dirty="0" smtClean="0"/>
              <a:t>Minimize </a:t>
            </a:r>
            <a:r>
              <a:rPr lang="en-US" dirty="0"/>
              <a:t>e</a:t>
            </a:r>
            <a:r>
              <a:rPr lang="en-US" dirty="0" smtClean="0"/>
              <a:t>lectrostatic interactions </a:t>
            </a:r>
          </a:p>
          <a:p>
            <a:pPr lvl="2"/>
            <a:r>
              <a:rPr lang="en-US" dirty="0" smtClean="0"/>
              <a:t>Lone pairs of electrons cause bends</a:t>
            </a:r>
          </a:p>
          <a:p>
            <a:r>
              <a:rPr lang="en-US" dirty="0" smtClean="0"/>
              <a:t>Electronic Geometry</a:t>
            </a:r>
          </a:p>
          <a:p>
            <a:pPr lvl="1"/>
            <a:r>
              <a:rPr lang="en-US" dirty="0" smtClean="0"/>
              <a:t>The </a:t>
            </a:r>
            <a:r>
              <a:rPr lang="en-US" dirty="0"/>
              <a:t>spatial arrangement of all pairs of </a:t>
            </a:r>
            <a:r>
              <a:rPr lang="en-US" dirty="0" smtClean="0"/>
              <a:t>electrons</a:t>
            </a:r>
          </a:p>
          <a:p>
            <a:r>
              <a:rPr lang="en-US" dirty="0" smtClean="0"/>
              <a:t>Molecular Geometry</a:t>
            </a:r>
          </a:p>
          <a:p>
            <a:pPr lvl="1"/>
            <a:r>
              <a:rPr lang="en-US" dirty="0" smtClean="0"/>
              <a:t>The spatial arrangement of the atoms</a:t>
            </a:r>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p:txBody>
      </p:sp>
      <p:pic>
        <p:nvPicPr>
          <p:cNvPr id="6" name="Picture 5" descr="VSEPR_geometri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444" y="1586753"/>
            <a:ext cx="4741093" cy="3761358"/>
          </a:xfrm>
          <a:prstGeom prst="rect">
            <a:avLst/>
          </a:prstGeom>
        </p:spPr>
      </p:pic>
      <p:sp>
        <p:nvSpPr>
          <p:cNvPr id="7" name="TextBox 6"/>
          <p:cNvSpPr txBox="1"/>
          <p:nvPr/>
        </p:nvSpPr>
        <p:spPr>
          <a:xfrm>
            <a:off x="1114778" y="6158752"/>
            <a:ext cx="7415971" cy="400110"/>
          </a:xfrm>
          <a:prstGeom prst="rect">
            <a:avLst/>
          </a:prstGeom>
          <a:noFill/>
        </p:spPr>
        <p:txBody>
          <a:bodyPr wrap="square" rtlCol="0">
            <a:spAutoFit/>
          </a:bodyPr>
          <a:lstStyle/>
          <a:p>
            <a:r>
              <a:rPr lang="en-US" sz="1000" dirty="0"/>
              <a:t>"</a:t>
            </a:r>
            <a:r>
              <a:rPr lang="en-US" sz="1000" dirty="0" err="1"/>
              <a:t>File:VSEPR</a:t>
            </a:r>
            <a:r>
              <a:rPr lang="en-US" sz="1000" dirty="0"/>
              <a:t> </a:t>
            </a:r>
            <a:r>
              <a:rPr lang="en-US" sz="1000" dirty="0" err="1"/>
              <a:t>geometries.PNG</a:t>
            </a:r>
            <a:r>
              <a:rPr lang="en-US" sz="1000" dirty="0"/>
              <a:t>." </a:t>
            </a:r>
            <a:r>
              <a:rPr lang="en-US" sz="1000" i="1" dirty="0"/>
              <a:t>Wikimedia Commons, the free media repository</a:t>
            </a:r>
            <a:r>
              <a:rPr lang="en-US" sz="1000" dirty="0"/>
              <a:t>. 8 Jan 2019, 12:39 UTC. 31 Mar 2019, 08:37 &lt;</a:t>
            </a:r>
            <a:r>
              <a:rPr lang="en-US" sz="1000" dirty="0">
                <a:hlinkClick r:id="rId3"/>
              </a:rPr>
              <a:t>https://commons.wikimedia.org/w/index.php?title=File:VSEPR_geometries.PNG&amp;oldid=334007192&gt;</a:t>
            </a:r>
            <a:r>
              <a:rPr lang="en-US" sz="1000" dirty="0" smtClean="0">
                <a:hlinkClick r:id="rId3"/>
              </a:rPr>
              <a:t>.</a:t>
            </a:r>
            <a:endParaRPr lang="en-US" sz="1000" dirty="0"/>
          </a:p>
        </p:txBody>
      </p:sp>
    </p:spTree>
    <p:extLst>
      <p:ext uri="{BB962C8B-B14F-4D97-AF65-F5344CB8AC3E}">
        <p14:creationId xmlns:p14="http://schemas.microsoft.com/office/powerpoint/2010/main" val="9586166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Nonpolar vs. Polar Molecules</a:t>
            </a:r>
            <a:endParaRPr lang="en-US" dirty="0"/>
          </a:p>
        </p:txBody>
      </p:sp>
      <p:pic>
        <p:nvPicPr>
          <p:cNvPr id="4" name="Content Placeholder 3" descr="Figure_02_01_11-3.jpg"/>
          <p:cNvPicPr>
            <a:picLocks noGrp="1" noChangeAspect="1"/>
          </p:cNvPicPr>
          <p:nvPr>
            <p:ph idx="1"/>
          </p:nvPr>
        </p:nvPicPr>
        <p:blipFill>
          <a:blip r:embed="rId2">
            <a:extLst>
              <a:ext uri="{28A0092B-C50C-407E-A947-70E740481C1C}">
                <a14:useLocalDpi xmlns:a14="http://schemas.microsoft.com/office/drawing/2010/main" val="0"/>
              </a:ext>
            </a:extLst>
          </a:blip>
          <a:srcRect t="-20436" b="-20436"/>
          <a:stretch>
            <a:fillRect/>
          </a:stretch>
        </p:blipFill>
        <p:spPr>
          <a:xfrm>
            <a:off x="1780910" y="787736"/>
            <a:ext cx="5610401" cy="6668575"/>
          </a:xfrm>
        </p:spPr>
      </p:pic>
      <p:sp>
        <p:nvSpPr>
          <p:cNvPr id="5" name="TextBox 4"/>
          <p:cNvSpPr txBox="1"/>
          <p:nvPr/>
        </p:nvSpPr>
        <p:spPr>
          <a:xfrm>
            <a:off x="1665110" y="6457890"/>
            <a:ext cx="6434667" cy="400110"/>
          </a:xfrm>
          <a:prstGeom prst="rect">
            <a:avLst/>
          </a:prstGeom>
          <a:noFill/>
        </p:spPr>
        <p:txBody>
          <a:bodyPr wrap="square" rtlCol="0">
            <a:spAutoFit/>
          </a:bodyPr>
          <a:lstStyle/>
          <a:p>
            <a:r>
              <a:rPr lang="en-US" sz="1000" dirty="0"/>
              <a:t>"</a:t>
            </a:r>
            <a:r>
              <a:rPr lang="en-US" sz="1000" dirty="0" err="1"/>
              <a:t>File:Figure</a:t>
            </a:r>
            <a:r>
              <a:rPr lang="en-US" sz="1000" dirty="0"/>
              <a:t> 02 01 11.jpg." </a:t>
            </a:r>
            <a:r>
              <a:rPr lang="en-US" sz="1000" i="1" dirty="0"/>
              <a:t>Wikimedia Commons, the free media repository</a:t>
            </a:r>
            <a:r>
              <a:rPr lang="en-US" sz="1000" dirty="0"/>
              <a:t>. 30 Nov 2017, 12:56 UTC. 31 Mar 2019, 09:30 &lt;</a:t>
            </a:r>
            <a:r>
              <a:rPr lang="en-US" sz="1000" dirty="0">
                <a:hlinkClick r:id="rId3"/>
              </a:rPr>
              <a:t>https://commons.wikimedia.org/w/index.php?title=File:Figure_02_01_11.jpg&amp;oldid=270017877&gt;.</a:t>
            </a:r>
            <a:endParaRPr lang="en-US" sz="1000" dirty="0"/>
          </a:p>
        </p:txBody>
      </p:sp>
      <p:cxnSp>
        <p:nvCxnSpPr>
          <p:cNvPr id="14" name="Straight Arrow Connector 13"/>
          <p:cNvCxnSpPr/>
          <p:nvPr/>
        </p:nvCxnSpPr>
        <p:spPr>
          <a:xfrm flipH="1">
            <a:off x="2921000" y="2300111"/>
            <a:ext cx="8748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921001" y="5390444"/>
            <a:ext cx="874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4473222" y="5390444"/>
            <a:ext cx="635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235222" y="5390444"/>
            <a:ext cx="64911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683000" y="2187222"/>
            <a:ext cx="1" cy="211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683000" y="5235222"/>
            <a:ext cx="1" cy="31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995333" y="5263444"/>
            <a:ext cx="0" cy="28222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390444" y="5263444"/>
            <a:ext cx="0" cy="282223"/>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5390444" y="2568222"/>
            <a:ext cx="338667"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4473222" y="2568222"/>
            <a:ext cx="409222"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4473222" y="2568222"/>
            <a:ext cx="112889"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5602111" y="2568222"/>
            <a:ext cx="127000" cy="127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40371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Orbital Hybridization</a:t>
            </a:r>
            <a:endParaRPr lang="en-US" dirty="0"/>
          </a:p>
        </p:txBody>
      </p:sp>
      <p:sp>
        <p:nvSpPr>
          <p:cNvPr id="3" name="Content Placeholder 2"/>
          <p:cNvSpPr>
            <a:spLocks noGrp="1"/>
          </p:cNvSpPr>
          <p:nvPr>
            <p:ph idx="1"/>
          </p:nvPr>
        </p:nvSpPr>
        <p:spPr>
          <a:xfrm>
            <a:off x="726142" y="1586753"/>
            <a:ext cx="3523534" cy="2322025"/>
          </a:xfrm>
        </p:spPr>
        <p:txBody>
          <a:bodyPr/>
          <a:lstStyle/>
          <a:p>
            <a:r>
              <a:rPr lang="en-US" dirty="0" smtClean="0"/>
              <a:t>Orbital Hybridization</a:t>
            </a:r>
          </a:p>
          <a:p>
            <a:pPr lvl="1"/>
            <a:r>
              <a:rPr lang="en-US" dirty="0" smtClean="0"/>
              <a:t>Atomic orbitals combine to form hybrid orbitals for bonds</a:t>
            </a:r>
            <a:endParaRPr lang="en-US" dirty="0"/>
          </a:p>
        </p:txBody>
      </p:sp>
      <p:pic>
        <p:nvPicPr>
          <p:cNvPr id="5" name="Picture 4" descr="Hybridisation.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676" y="1586753"/>
            <a:ext cx="4668546" cy="3357616"/>
          </a:xfrm>
          <a:prstGeom prst="rect">
            <a:avLst/>
          </a:prstGeom>
        </p:spPr>
      </p:pic>
      <p:pic>
        <p:nvPicPr>
          <p:cNvPr id="6" name="Picture 5" descr="Sp3_hybridization_of_H2O.jpg"/>
          <p:cNvPicPr>
            <a:picLocks noChangeAspect="1"/>
          </p:cNvPicPr>
          <p:nvPr/>
        </p:nvPicPr>
        <p:blipFill rotWithShape="1">
          <a:blip r:embed="rId4">
            <a:extLst>
              <a:ext uri="{BEBA8EAE-BF5A-486C-A8C5-ECC9F3942E4B}">
                <a14:imgProps xmlns:a14="http://schemas.microsoft.com/office/drawing/2010/main">
                  <a14:imgLayer r:embed="rId5">
                    <a14:imgEffect>
                      <a14:backgroundRemoval t="47808" b="88831" l="35737" r="91301">
                        <a14:foregroundMark x1="91301" y1="81002" x2="91301" y2="81002"/>
                        <a14:foregroundMark x1="35737" y1="58455" x2="35737" y2="58455"/>
                      </a14:backgroundRemoval>
                    </a14:imgEffect>
                  </a14:imgLayer>
                </a14:imgProps>
              </a:ext>
              <a:ext uri="{28A0092B-C50C-407E-A947-70E740481C1C}">
                <a14:useLocalDpi xmlns:a14="http://schemas.microsoft.com/office/drawing/2010/main" val="0"/>
              </a:ext>
            </a:extLst>
          </a:blip>
          <a:srcRect l="54877" t="47553" r="13253" b="9766"/>
          <a:stretch/>
        </p:blipFill>
        <p:spPr>
          <a:xfrm>
            <a:off x="1345737" y="3245440"/>
            <a:ext cx="3143828" cy="3161006"/>
          </a:xfrm>
          <a:prstGeom prst="rect">
            <a:avLst/>
          </a:prstGeom>
        </p:spPr>
      </p:pic>
      <p:sp>
        <p:nvSpPr>
          <p:cNvPr id="7" name="TextBox 6"/>
          <p:cNvSpPr txBox="1"/>
          <p:nvPr/>
        </p:nvSpPr>
        <p:spPr>
          <a:xfrm>
            <a:off x="310444" y="5407561"/>
            <a:ext cx="2159000" cy="1323439"/>
          </a:xfrm>
          <a:prstGeom prst="rect">
            <a:avLst/>
          </a:prstGeom>
          <a:noFill/>
        </p:spPr>
        <p:txBody>
          <a:bodyPr wrap="square" rtlCol="0">
            <a:spAutoFit/>
          </a:bodyPr>
          <a:lstStyle/>
          <a:p>
            <a:r>
              <a:rPr lang="en-US" sz="1000" dirty="0"/>
              <a:t>"File:Sp3 hybridization of H2O.jpg." </a:t>
            </a:r>
            <a:r>
              <a:rPr lang="en-US" sz="1000" i="1" dirty="0"/>
              <a:t>Wikimedia Commons, the free media repository</a:t>
            </a:r>
            <a:r>
              <a:rPr lang="en-US" sz="1000" dirty="0"/>
              <a:t>. 21 Apr 2017, 03:52 UTC. 31 Mar 2019, 10:37 &lt;</a:t>
            </a:r>
            <a:r>
              <a:rPr lang="en-US" sz="1000" dirty="0">
                <a:hlinkClick r:id="rId6"/>
              </a:rPr>
              <a:t>https://commons.wikimedia.org/w/index.php?title=File:Sp3_hybridization_of_H2O.jpg&amp;oldid=241514029&gt;.</a:t>
            </a:r>
            <a:endParaRPr lang="en-US" sz="1000" dirty="0"/>
          </a:p>
        </p:txBody>
      </p:sp>
      <p:sp>
        <p:nvSpPr>
          <p:cNvPr id="8" name="TextBox 7"/>
          <p:cNvSpPr txBox="1"/>
          <p:nvPr/>
        </p:nvSpPr>
        <p:spPr>
          <a:xfrm>
            <a:off x="5446889" y="5517444"/>
            <a:ext cx="3697112" cy="707886"/>
          </a:xfrm>
          <a:prstGeom prst="rect">
            <a:avLst/>
          </a:prstGeom>
          <a:noFill/>
        </p:spPr>
        <p:txBody>
          <a:bodyPr wrap="square" rtlCol="0">
            <a:spAutoFit/>
          </a:bodyPr>
          <a:lstStyle/>
          <a:p>
            <a:r>
              <a:rPr lang="en-US" sz="1000" dirty="0"/>
              <a:t>"</a:t>
            </a:r>
            <a:r>
              <a:rPr lang="en-US" sz="1000" dirty="0" err="1"/>
              <a:t>File:Hybridisation.svg</a:t>
            </a:r>
            <a:r>
              <a:rPr lang="en-US" sz="1000" dirty="0"/>
              <a:t>." </a:t>
            </a:r>
            <a:r>
              <a:rPr lang="en-US" sz="1000" i="1" dirty="0"/>
              <a:t>Wikimedia Commons, the free media repository</a:t>
            </a:r>
            <a:r>
              <a:rPr lang="en-US" sz="1000" dirty="0"/>
              <a:t>. 20 Jan 2015, 01:02 UTC. 31 Mar 2019, 10:39 &lt;</a:t>
            </a:r>
            <a:r>
              <a:rPr lang="en-US" sz="1000" dirty="0">
                <a:hlinkClick r:id="rId7"/>
              </a:rPr>
              <a:t>https://commons.wikimedia.org/w/index.php?title=File:Hybridisation.svg&amp;oldid=147176158&gt;</a:t>
            </a:r>
            <a:r>
              <a:rPr lang="en-US" sz="1000" dirty="0" smtClean="0">
                <a:hlinkClick r:id="rId7"/>
              </a:rPr>
              <a:t>.</a:t>
            </a:r>
            <a:endParaRPr lang="en-US" sz="1000" dirty="0"/>
          </a:p>
        </p:txBody>
      </p:sp>
    </p:spTree>
    <p:extLst>
      <p:ext uri="{BB962C8B-B14F-4D97-AF65-F5344CB8AC3E}">
        <p14:creationId xmlns:p14="http://schemas.microsoft.com/office/powerpoint/2010/main" val="1250581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Orbital Hybridization</a:t>
            </a:r>
            <a:endParaRPr lang="en-US" dirty="0"/>
          </a:p>
        </p:txBody>
      </p:sp>
      <p:pic>
        <p:nvPicPr>
          <p:cNvPr id="6" name="Content Placeholder 5" descr="O6metilguanina.svg.png"/>
          <p:cNvPicPr>
            <a:picLocks noGrp="1" noChangeAspect="1"/>
          </p:cNvPicPr>
          <p:nvPr>
            <p:ph idx="1"/>
          </p:nvPr>
        </p:nvPicPr>
        <p:blipFill>
          <a:blip r:embed="rId2">
            <a:extLst>
              <a:ext uri="{28A0092B-C50C-407E-A947-70E740481C1C}">
                <a14:useLocalDpi xmlns:a14="http://schemas.microsoft.com/office/drawing/2010/main" val="0"/>
              </a:ext>
            </a:extLst>
          </a:blip>
          <a:srcRect l="-7220" r="-7220"/>
          <a:stretch>
            <a:fillRect/>
          </a:stretch>
        </p:blipFill>
        <p:spPr>
          <a:xfrm>
            <a:off x="578554" y="2772088"/>
            <a:ext cx="4131319" cy="2455678"/>
          </a:xfrm>
        </p:spPr>
      </p:pic>
      <p:sp>
        <p:nvSpPr>
          <p:cNvPr id="7" name="TextBox 6"/>
          <p:cNvSpPr txBox="1"/>
          <p:nvPr/>
        </p:nvSpPr>
        <p:spPr>
          <a:xfrm>
            <a:off x="1143000" y="3103223"/>
            <a:ext cx="465666" cy="369332"/>
          </a:xfrm>
          <a:prstGeom prst="rect">
            <a:avLst/>
          </a:prstGeom>
          <a:noFill/>
        </p:spPr>
        <p:txBody>
          <a:bodyPr wrap="square" rtlCol="0">
            <a:spAutoFit/>
          </a:bodyPr>
          <a:lstStyle/>
          <a:p>
            <a:r>
              <a:rPr lang="en-US" dirty="0" smtClean="0"/>
              <a:t>sp</a:t>
            </a:r>
            <a:r>
              <a:rPr lang="en-US" baseline="30000" dirty="0" smtClean="0"/>
              <a:t>2</a:t>
            </a:r>
            <a:endParaRPr lang="en-US" dirty="0"/>
          </a:p>
        </p:txBody>
      </p:sp>
      <p:sp>
        <p:nvSpPr>
          <p:cNvPr id="8" name="TextBox 7"/>
          <p:cNvSpPr txBox="1"/>
          <p:nvPr/>
        </p:nvSpPr>
        <p:spPr>
          <a:xfrm>
            <a:off x="488918" y="3949553"/>
            <a:ext cx="474446" cy="369332"/>
          </a:xfrm>
          <a:prstGeom prst="rect">
            <a:avLst/>
          </a:prstGeom>
          <a:noFill/>
        </p:spPr>
        <p:txBody>
          <a:bodyPr wrap="none" rtlCol="0">
            <a:spAutoFit/>
          </a:bodyPr>
          <a:lstStyle/>
          <a:p>
            <a:r>
              <a:rPr lang="en-US" dirty="0" smtClean="0"/>
              <a:t>sp</a:t>
            </a:r>
            <a:r>
              <a:rPr lang="en-US" baseline="30000" dirty="0" smtClean="0"/>
              <a:t>2</a:t>
            </a:r>
            <a:endParaRPr lang="en-US" dirty="0"/>
          </a:p>
        </p:txBody>
      </p:sp>
      <p:sp>
        <p:nvSpPr>
          <p:cNvPr id="9" name="TextBox 8"/>
          <p:cNvSpPr txBox="1"/>
          <p:nvPr/>
        </p:nvSpPr>
        <p:spPr>
          <a:xfrm>
            <a:off x="726141" y="4535268"/>
            <a:ext cx="474446" cy="369332"/>
          </a:xfrm>
          <a:prstGeom prst="rect">
            <a:avLst/>
          </a:prstGeom>
          <a:noFill/>
        </p:spPr>
        <p:txBody>
          <a:bodyPr wrap="none" rtlCol="0">
            <a:spAutoFit/>
          </a:bodyPr>
          <a:lstStyle/>
          <a:p>
            <a:r>
              <a:rPr lang="en-US" dirty="0"/>
              <a:t>sp</a:t>
            </a:r>
            <a:r>
              <a:rPr lang="en-US" baseline="30000" dirty="0"/>
              <a:t>2</a:t>
            </a:r>
            <a:endParaRPr lang="en-US" dirty="0"/>
          </a:p>
        </p:txBody>
      </p:sp>
      <p:sp>
        <p:nvSpPr>
          <p:cNvPr id="10" name="TextBox 9"/>
          <p:cNvSpPr txBox="1"/>
          <p:nvPr/>
        </p:nvSpPr>
        <p:spPr>
          <a:xfrm>
            <a:off x="1707444" y="3459666"/>
            <a:ext cx="578556" cy="646331"/>
          </a:xfrm>
          <a:prstGeom prst="rect">
            <a:avLst/>
          </a:prstGeom>
          <a:noFill/>
        </p:spPr>
        <p:txBody>
          <a:bodyPr wrap="square" rtlCol="0">
            <a:spAutoFit/>
          </a:bodyPr>
          <a:lstStyle/>
          <a:p>
            <a:r>
              <a:rPr lang="en-US" dirty="0"/>
              <a:t>sp</a:t>
            </a:r>
            <a:r>
              <a:rPr lang="en-US" baseline="30000" dirty="0"/>
              <a:t>2</a:t>
            </a:r>
            <a:endParaRPr lang="en-US" dirty="0"/>
          </a:p>
          <a:p>
            <a:endParaRPr lang="en-US" dirty="0"/>
          </a:p>
        </p:txBody>
      </p:sp>
      <p:sp>
        <p:nvSpPr>
          <p:cNvPr id="11" name="TextBox 10"/>
          <p:cNvSpPr txBox="1"/>
          <p:nvPr/>
        </p:nvSpPr>
        <p:spPr>
          <a:xfrm>
            <a:off x="1707444" y="4535268"/>
            <a:ext cx="578556" cy="646331"/>
          </a:xfrm>
          <a:prstGeom prst="rect">
            <a:avLst/>
          </a:prstGeom>
          <a:noFill/>
        </p:spPr>
        <p:txBody>
          <a:bodyPr wrap="square" rtlCol="0">
            <a:spAutoFit/>
          </a:bodyPr>
          <a:lstStyle/>
          <a:p>
            <a:r>
              <a:rPr lang="en-US" dirty="0"/>
              <a:t>sp</a:t>
            </a:r>
            <a:r>
              <a:rPr lang="en-US" baseline="30000" dirty="0"/>
              <a:t>2</a:t>
            </a:r>
            <a:endParaRPr lang="en-US" dirty="0"/>
          </a:p>
          <a:p>
            <a:endParaRPr lang="en-US" dirty="0"/>
          </a:p>
        </p:txBody>
      </p:sp>
      <p:sp>
        <p:nvSpPr>
          <p:cNvPr id="12" name="TextBox 11"/>
          <p:cNvSpPr txBox="1"/>
          <p:nvPr/>
        </p:nvSpPr>
        <p:spPr>
          <a:xfrm>
            <a:off x="3316111" y="3459666"/>
            <a:ext cx="677333" cy="646331"/>
          </a:xfrm>
          <a:prstGeom prst="rect">
            <a:avLst/>
          </a:prstGeom>
          <a:noFill/>
        </p:spPr>
        <p:txBody>
          <a:bodyPr wrap="square" rtlCol="0">
            <a:spAutoFit/>
          </a:bodyPr>
          <a:lstStyle/>
          <a:p>
            <a:r>
              <a:rPr lang="en-US" dirty="0"/>
              <a:t>sp</a:t>
            </a:r>
            <a:r>
              <a:rPr lang="en-US" baseline="30000" dirty="0"/>
              <a:t>2</a:t>
            </a:r>
            <a:endParaRPr lang="en-US" dirty="0"/>
          </a:p>
          <a:p>
            <a:endParaRPr lang="en-US" dirty="0"/>
          </a:p>
        </p:txBody>
      </p:sp>
      <p:sp>
        <p:nvSpPr>
          <p:cNvPr id="13" name="TextBox 12"/>
          <p:cNvSpPr txBox="1"/>
          <p:nvPr/>
        </p:nvSpPr>
        <p:spPr>
          <a:xfrm>
            <a:off x="2709333" y="4612943"/>
            <a:ext cx="508000" cy="646331"/>
          </a:xfrm>
          <a:prstGeom prst="rect">
            <a:avLst/>
          </a:prstGeom>
          <a:noFill/>
        </p:spPr>
        <p:txBody>
          <a:bodyPr wrap="square" rtlCol="0">
            <a:spAutoFit/>
          </a:bodyPr>
          <a:lstStyle/>
          <a:p>
            <a:r>
              <a:rPr lang="en-US" dirty="0"/>
              <a:t>sp</a:t>
            </a:r>
            <a:r>
              <a:rPr lang="en-US" baseline="30000" dirty="0"/>
              <a:t>2</a:t>
            </a:r>
            <a:endParaRPr lang="en-US" dirty="0"/>
          </a:p>
          <a:p>
            <a:endParaRPr lang="en-US" dirty="0"/>
          </a:p>
        </p:txBody>
      </p:sp>
      <p:sp>
        <p:nvSpPr>
          <p:cNvPr id="14" name="TextBox 13"/>
          <p:cNvSpPr txBox="1"/>
          <p:nvPr/>
        </p:nvSpPr>
        <p:spPr>
          <a:xfrm>
            <a:off x="3541888" y="4904600"/>
            <a:ext cx="536223" cy="646331"/>
          </a:xfrm>
          <a:prstGeom prst="rect">
            <a:avLst/>
          </a:prstGeom>
          <a:noFill/>
        </p:spPr>
        <p:txBody>
          <a:bodyPr wrap="square" rtlCol="0">
            <a:spAutoFit/>
          </a:bodyPr>
          <a:lstStyle/>
          <a:p>
            <a:r>
              <a:rPr lang="en-US" dirty="0" smtClean="0"/>
              <a:t>sp</a:t>
            </a:r>
            <a:r>
              <a:rPr lang="en-US" baseline="30000" dirty="0" smtClean="0"/>
              <a:t>3</a:t>
            </a:r>
            <a:endParaRPr lang="en-US" dirty="0"/>
          </a:p>
          <a:p>
            <a:endParaRPr lang="en-US" dirty="0"/>
          </a:p>
        </p:txBody>
      </p:sp>
      <p:sp>
        <p:nvSpPr>
          <p:cNvPr id="15" name="TextBox 14"/>
          <p:cNvSpPr txBox="1"/>
          <p:nvPr/>
        </p:nvSpPr>
        <p:spPr>
          <a:xfrm>
            <a:off x="2398889" y="2469444"/>
            <a:ext cx="917222" cy="646331"/>
          </a:xfrm>
          <a:prstGeom prst="rect">
            <a:avLst/>
          </a:prstGeom>
          <a:noFill/>
        </p:spPr>
        <p:txBody>
          <a:bodyPr wrap="square" rtlCol="0">
            <a:spAutoFit/>
          </a:bodyPr>
          <a:lstStyle/>
          <a:p>
            <a:r>
              <a:rPr lang="en-US" dirty="0" smtClean="0"/>
              <a:t>sp</a:t>
            </a:r>
            <a:r>
              <a:rPr lang="en-US" baseline="30000" dirty="0" smtClean="0"/>
              <a:t>3</a:t>
            </a:r>
            <a:endParaRPr lang="en-US" dirty="0"/>
          </a:p>
          <a:p>
            <a:endParaRPr lang="en-US" dirty="0"/>
          </a:p>
        </p:txBody>
      </p:sp>
      <p:sp>
        <p:nvSpPr>
          <p:cNvPr id="16" name="TextBox 15"/>
          <p:cNvSpPr txBox="1"/>
          <p:nvPr/>
        </p:nvSpPr>
        <p:spPr>
          <a:xfrm>
            <a:off x="2765777" y="2448922"/>
            <a:ext cx="1312334" cy="646331"/>
          </a:xfrm>
          <a:prstGeom prst="rect">
            <a:avLst/>
          </a:prstGeom>
          <a:noFill/>
        </p:spPr>
        <p:txBody>
          <a:bodyPr wrap="square" rtlCol="0">
            <a:spAutoFit/>
          </a:bodyPr>
          <a:lstStyle/>
          <a:p>
            <a:r>
              <a:rPr lang="en-US" dirty="0" smtClean="0"/>
              <a:t>sp</a:t>
            </a:r>
            <a:r>
              <a:rPr lang="en-US" baseline="30000" dirty="0" smtClean="0"/>
              <a:t>3</a:t>
            </a:r>
            <a:endParaRPr lang="en-US" dirty="0"/>
          </a:p>
          <a:p>
            <a:endParaRPr lang="en-US" dirty="0"/>
          </a:p>
        </p:txBody>
      </p:sp>
      <p:sp>
        <p:nvSpPr>
          <p:cNvPr id="17" name="TextBox 16"/>
          <p:cNvSpPr txBox="1"/>
          <p:nvPr/>
        </p:nvSpPr>
        <p:spPr>
          <a:xfrm>
            <a:off x="2554111" y="3286330"/>
            <a:ext cx="508000" cy="646331"/>
          </a:xfrm>
          <a:prstGeom prst="rect">
            <a:avLst/>
          </a:prstGeom>
          <a:noFill/>
        </p:spPr>
        <p:txBody>
          <a:bodyPr wrap="square" rtlCol="0">
            <a:spAutoFit/>
          </a:bodyPr>
          <a:lstStyle/>
          <a:p>
            <a:r>
              <a:rPr lang="en-US" dirty="0"/>
              <a:t>sp</a:t>
            </a:r>
            <a:r>
              <a:rPr lang="en-US" baseline="30000" dirty="0"/>
              <a:t>2</a:t>
            </a:r>
            <a:endParaRPr lang="en-US" dirty="0"/>
          </a:p>
          <a:p>
            <a:endParaRPr lang="en-US" dirty="0"/>
          </a:p>
        </p:txBody>
      </p:sp>
      <p:sp>
        <p:nvSpPr>
          <p:cNvPr id="18" name="TextBox 17"/>
          <p:cNvSpPr txBox="1"/>
          <p:nvPr/>
        </p:nvSpPr>
        <p:spPr>
          <a:xfrm>
            <a:off x="3217333" y="4134219"/>
            <a:ext cx="493889" cy="646331"/>
          </a:xfrm>
          <a:prstGeom prst="rect">
            <a:avLst/>
          </a:prstGeom>
          <a:noFill/>
        </p:spPr>
        <p:txBody>
          <a:bodyPr wrap="square" rtlCol="0">
            <a:spAutoFit/>
          </a:bodyPr>
          <a:lstStyle/>
          <a:p>
            <a:r>
              <a:rPr lang="en-US" dirty="0"/>
              <a:t>sp</a:t>
            </a:r>
            <a:r>
              <a:rPr lang="en-US" baseline="30000" dirty="0"/>
              <a:t>2</a:t>
            </a:r>
            <a:endParaRPr lang="en-US" dirty="0"/>
          </a:p>
          <a:p>
            <a:endParaRPr lang="en-US" dirty="0"/>
          </a:p>
        </p:txBody>
      </p:sp>
      <p:sp>
        <p:nvSpPr>
          <p:cNvPr id="19" name="TextBox 18"/>
          <p:cNvSpPr txBox="1"/>
          <p:nvPr/>
        </p:nvSpPr>
        <p:spPr>
          <a:xfrm>
            <a:off x="726141" y="5884333"/>
            <a:ext cx="3983732" cy="707886"/>
          </a:xfrm>
          <a:prstGeom prst="rect">
            <a:avLst/>
          </a:prstGeom>
          <a:noFill/>
        </p:spPr>
        <p:txBody>
          <a:bodyPr wrap="square" rtlCol="0">
            <a:spAutoFit/>
          </a:bodyPr>
          <a:lstStyle/>
          <a:p>
            <a:r>
              <a:rPr lang="en-US" sz="1000" dirty="0"/>
              <a:t>"File:O6metilguanina.svg." </a:t>
            </a:r>
            <a:r>
              <a:rPr lang="en-US" sz="1000" i="1" dirty="0"/>
              <a:t>Wikimedia Commons, the free media repository</a:t>
            </a:r>
            <a:r>
              <a:rPr lang="en-US" sz="1000" dirty="0"/>
              <a:t>. 28 Jan 2015, 18:51 UTC. 31 Mar 2019, 11:27 &lt;</a:t>
            </a:r>
            <a:r>
              <a:rPr lang="en-US" sz="1000" dirty="0">
                <a:hlinkClick r:id="rId3"/>
              </a:rPr>
              <a:t>https://commons.wikimedia.org/w/index.php?title=File:O6metilguanina.svg&amp;oldid=148234099&gt;.</a:t>
            </a:r>
            <a:endParaRPr lang="en-US" sz="1000" dirty="0"/>
          </a:p>
        </p:txBody>
      </p:sp>
      <p:pic>
        <p:nvPicPr>
          <p:cNvPr id="20" name="Picture 19" descr="Sulfur-hexafluoride-2D-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336" y="2417414"/>
            <a:ext cx="2634705" cy="2810352"/>
          </a:xfrm>
          <a:prstGeom prst="rect">
            <a:avLst/>
          </a:prstGeom>
        </p:spPr>
      </p:pic>
      <p:sp>
        <p:nvSpPr>
          <p:cNvPr id="21" name="TextBox 20"/>
          <p:cNvSpPr txBox="1"/>
          <p:nvPr/>
        </p:nvSpPr>
        <p:spPr>
          <a:xfrm>
            <a:off x="6808612" y="3090334"/>
            <a:ext cx="747888" cy="369332"/>
          </a:xfrm>
          <a:prstGeom prst="rect">
            <a:avLst/>
          </a:prstGeom>
          <a:noFill/>
        </p:spPr>
        <p:txBody>
          <a:bodyPr wrap="square" rtlCol="0">
            <a:spAutoFit/>
          </a:bodyPr>
          <a:lstStyle/>
          <a:p>
            <a:r>
              <a:rPr lang="en-US" dirty="0" smtClean="0"/>
              <a:t>sp</a:t>
            </a:r>
            <a:r>
              <a:rPr lang="en-US" baseline="30000" dirty="0" smtClean="0"/>
              <a:t>3</a:t>
            </a:r>
            <a:r>
              <a:rPr lang="en-US" dirty="0" smtClean="0"/>
              <a:t>d</a:t>
            </a:r>
            <a:r>
              <a:rPr lang="en-US" baseline="30000" dirty="0" smtClean="0"/>
              <a:t>2</a:t>
            </a:r>
            <a:endParaRPr lang="en-US" dirty="0"/>
          </a:p>
        </p:txBody>
      </p:sp>
      <p:sp>
        <p:nvSpPr>
          <p:cNvPr id="22" name="TextBox 21"/>
          <p:cNvSpPr txBox="1"/>
          <p:nvPr/>
        </p:nvSpPr>
        <p:spPr>
          <a:xfrm>
            <a:off x="5122333" y="5884333"/>
            <a:ext cx="4021667" cy="707886"/>
          </a:xfrm>
          <a:prstGeom prst="rect">
            <a:avLst/>
          </a:prstGeom>
          <a:noFill/>
        </p:spPr>
        <p:txBody>
          <a:bodyPr wrap="square" rtlCol="0">
            <a:spAutoFit/>
          </a:bodyPr>
          <a:lstStyle/>
          <a:p>
            <a:r>
              <a:rPr lang="en-US" sz="1000" dirty="0"/>
              <a:t>"File:Sulfur-hexafluoride-2D-small.png." </a:t>
            </a:r>
            <a:r>
              <a:rPr lang="en-US" sz="1000" i="1" dirty="0"/>
              <a:t>Wikimedia Commons, the free media repository</a:t>
            </a:r>
            <a:r>
              <a:rPr lang="en-US" sz="1000" dirty="0"/>
              <a:t>. 9 Feb 2015, 05:16 UTC. 31 Mar 2019, 11:39 &lt;</a:t>
            </a:r>
            <a:r>
              <a:rPr lang="en-US" sz="1000" dirty="0">
                <a:hlinkClick r:id="rId5"/>
              </a:rPr>
              <a:t>https://commons.wikimedia.org/w/index.php?title=File:Sulfur-hexafluoride-2D-small.png&amp;oldid=149518551&gt;.</a:t>
            </a:r>
            <a:endParaRPr lang="en-US" sz="1000" dirty="0"/>
          </a:p>
        </p:txBody>
      </p:sp>
    </p:spTree>
    <p:extLst>
      <p:ext uri="{BB962C8B-B14F-4D97-AF65-F5344CB8AC3E}">
        <p14:creationId xmlns:p14="http://schemas.microsoft.com/office/powerpoint/2010/main" val="2132419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Orbital Hybridization</a:t>
            </a:r>
            <a:endParaRPr lang="en-US" dirty="0"/>
          </a:p>
        </p:txBody>
      </p:sp>
      <p:sp>
        <p:nvSpPr>
          <p:cNvPr id="3" name="Content Placeholder 2"/>
          <p:cNvSpPr>
            <a:spLocks noGrp="1"/>
          </p:cNvSpPr>
          <p:nvPr>
            <p:ph idx="1"/>
          </p:nvPr>
        </p:nvSpPr>
        <p:spPr>
          <a:xfrm>
            <a:off x="726140" y="1586753"/>
            <a:ext cx="4353859" cy="4571999"/>
          </a:xfrm>
        </p:spPr>
        <p:txBody>
          <a:bodyPr>
            <a:normAutofit fontScale="85000" lnSpcReduction="10000"/>
          </a:bodyPr>
          <a:lstStyle/>
          <a:p>
            <a:r>
              <a:rPr lang="en-US" dirty="0" smtClean="0"/>
              <a:t>Sigma (σ) bond </a:t>
            </a:r>
          </a:p>
          <a:p>
            <a:pPr lvl="1"/>
            <a:r>
              <a:rPr lang="en-US" dirty="0" smtClean="0"/>
              <a:t>Overlap of </a:t>
            </a:r>
            <a:r>
              <a:rPr lang="en-US" dirty="0" err="1" smtClean="0"/>
              <a:t>sp</a:t>
            </a:r>
            <a:r>
              <a:rPr lang="en-US" baseline="30000" dirty="0" err="1" smtClean="0"/>
              <a:t>n</a:t>
            </a:r>
            <a:r>
              <a:rPr lang="en-US" dirty="0" smtClean="0"/>
              <a:t> orbital with an orbital of another atom to from a bond</a:t>
            </a:r>
          </a:p>
          <a:p>
            <a:pPr lvl="2"/>
            <a:r>
              <a:rPr lang="en-US" dirty="0" smtClean="0"/>
              <a:t>All bonds</a:t>
            </a:r>
          </a:p>
          <a:p>
            <a:pPr lvl="1"/>
            <a:r>
              <a:rPr lang="en-US" dirty="0" smtClean="0"/>
              <a:t>Rotation</a:t>
            </a:r>
          </a:p>
          <a:p>
            <a:r>
              <a:rPr lang="en-US" dirty="0" smtClean="0"/>
              <a:t>Pi (π) bond</a:t>
            </a:r>
          </a:p>
          <a:p>
            <a:pPr lvl="1"/>
            <a:r>
              <a:rPr lang="en-US" dirty="0" smtClean="0"/>
              <a:t>Overlap of unhybridized p orbital</a:t>
            </a:r>
          </a:p>
          <a:p>
            <a:pPr lvl="2"/>
            <a:r>
              <a:rPr lang="en-US" dirty="0"/>
              <a:t>Only double and triple bonds </a:t>
            </a:r>
            <a:endParaRPr lang="en-US" dirty="0" smtClean="0"/>
          </a:p>
          <a:p>
            <a:pPr lvl="2"/>
            <a:r>
              <a:rPr lang="en-US" dirty="0" smtClean="0"/>
              <a:t>Only sp and sp</a:t>
            </a:r>
            <a:r>
              <a:rPr lang="en-US" baseline="30000" dirty="0" smtClean="0"/>
              <a:t>2</a:t>
            </a:r>
            <a:r>
              <a:rPr lang="en-US" dirty="0" smtClean="0"/>
              <a:t> orbitals</a:t>
            </a:r>
          </a:p>
          <a:p>
            <a:pPr lvl="1"/>
            <a:r>
              <a:rPr lang="en-US" dirty="0" smtClean="0"/>
              <a:t>No rotation</a:t>
            </a:r>
          </a:p>
          <a:p>
            <a:pPr lvl="1"/>
            <a:endParaRPr lang="en-US" dirty="0"/>
          </a:p>
        </p:txBody>
      </p:sp>
      <p:pic>
        <p:nvPicPr>
          <p:cNvPr id="4" name="Picture 3" descr="Sigma-pi_bonding.png"/>
          <p:cNvPicPr>
            <a:picLocks noChangeAspect="1"/>
          </p:cNvPicPr>
          <p:nvPr/>
        </p:nvPicPr>
        <p:blipFill rotWithShape="1">
          <a:blip r:embed="rId2">
            <a:extLst>
              <a:ext uri="{28A0092B-C50C-407E-A947-70E740481C1C}">
                <a14:useLocalDpi xmlns:a14="http://schemas.microsoft.com/office/drawing/2010/main" val="0"/>
              </a:ext>
            </a:extLst>
          </a:blip>
          <a:srcRect r="69386" b="66227"/>
          <a:stretch/>
        </p:blipFill>
        <p:spPr>
          <a:xfrm>
            <a:off x="5497687" y="1586753"/>
            <a:ext cx="2771423" cy="1266901"/>
          </a:xfrm>
          <a:prstGeom prst="rect">
            <a:avLst/>
          </a:prstGeom>
        </p:spPr>
      </p:pic>
      <p:pic>
        <p:nvPicPr>
          <p:cNvPr id="5" name="Picture 4" descr="Sigma-pi_bonding.png"/>
          <p:cNvPicPr>
            <a:picLocks noChangeAspect="1"/>
          </p:cNvPicPr>
          <p:nvPr/>
        </p:nvPicPr>
        <p:blipFill rotWithShape="1">
          <a:blip r:embed="rId2">
            <a:extLst>
              <a:ext uri="{28A0092B-C50C-407E-A947-70E740481C1C}">
                <a14:useLocalDpi xmlns:a14="http://schemas.microsoft.com/office/drawing/2010/main" val="0"/>
              </a:ext>
            </a:extLst>
          </a:blip>
          <a:srcRect t="46032" r="67111" b="12680"/>
          <a:stretch/>
        </p:blipFill>
        <p:spPr>
          <a:xfrm>
            <a:off x="5497687" y="4176906"/>
            <a:ext cx="2771424" cy="1441700"/>
          </a:xfrm>
          <a:prstGeom prst="rect">
            <a:avLst/>
          </a:prstGeom>
        </p:spPr>
      </p:pic>
      <p:sp>
        <p:nvSpPr>
          <p:cNvPr id="7" name="TextBox 6"/>
          <p:cNvSpPr txBox="1"/>
          <p:nvPr/>
        </p:nvSpPr>
        <p:spPr>
          <a:xfrm>
            <a:off x="5079998" y="5975308"/>
            <a:ext cx="4064001" cy="707886"/>
          </a:xfrm>
          <a:prstGeom prst="rect">
            <a:avLst/>
          </a:prstGeom>
          <a:noFill/>
        </p:spPr>
        <p:txBody>
          <a:bodyPr wrap="square" rtlCol="0">
            <a:spAutoFit/>
          </a:bodyPr>
          <a:lstStyle/>
          <a:p>
            <a:r>
              <a:rPr lang="en-US" sz="1000" dirty="0"/>
              <a:t>"</a:t>
            </a:r>
            <a:r>
              <a:rPr lang="en-US" sz="1000" dirty="0" err="1"/>
              <a:t>File:Sigma-pi</a:t>
            </a:r>
            <a:r>
              <a:rPr lang="en-US" sz="1000" dirty="0"/>
              <a:t> </a:t>
            </a:r>
            <a:r>
              <a:rPr lang="en-US" sz="1000" dirty="0" err="1"/>
              <a:t>bonding.png</a:t>
            </a:r>
            <a:r>
              <a:rPr lang="en-US" sz="1000" dirty="0"/>
              <a:t>." </a:t>
            </a:r>
            <a:r>
              <a:rPr lang="en-US" sz="1000" i="1" dirty="0"/>
              <a:t>Wikimedia Commons, the free media repository</a:t>
            </a:r>
            <a:r>
              <a:rPr lang="en-US" sz="1000" dirty="0"/>
              <a:t>. 26 Nov 2016, 11:47 UTC. 31 Mar 2019, 12:21 &lt;</a:t>
            </a:r>
            <a:r>
              <a:rPr lang="en-US" sz="1000" dirty="0">
                <a:hlinkClick r:id="rId3"/>
              </a:rPr>
              <a:t>https://commons.wikimedia.org/w/index.php?title=File:Sigma-pi_bonding.png&amp;oldid=220287632&gt;.</a:t>
            </a:r>
            <a:endParaRPr lang="en-US" sz="1000" dirty="0"/>
          </a:p>
        </p:txBody>
      </p:sp>
    </p:spTree>
    <p:extLst>
      <p:ext uri="{BB962C8B-B14F-4D97-AF65-F5344CB8AC3E}">
        <p14:creationId xmlns:p14="http://schemas.microsoft.com/office/powerpoint/2010/main" val="2889392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Orbital Hybridization</a:t>
            </a:r>
            <a:endParaRPr lang="en-US" dirty="0"/>
          </a:p>
        </p:txBody>
      </p:sp>
      <p:pic>
        <p:nvPicPr>
          <p:cNvPr id="4" name="Content Placeholder 3" descr="2000px-Enynone_Enynal_core_structure.svg.png"/>
          <p:cNvPicPr>
            <a:picLocks noGrp="1" noChangeAspect="1"/>
          </p:cNvPicPr>
          <p:nvPr>
            <p:ph idx="1"/>
          </p:nvPr>
        </p:nvPicPr>
        <p:blipFill>
          <a:blip r:embed="rId2">
            <a:extLst>
              <a:ext uri="{28A0092B-C50C-407E-A947-70E740481C1C}">
                <a14:useLocalDpi xmlns:a14="http://schemas.microsoft.com/office/drawing/2010/main" val="0"/>
              </a:ext>
            </a:extLst>
          </a:blip>
          <a:srcRect l="-43455" r="-43455"/>
          <a:stretch>
            <a:fillRect/>
          </a:stretch>
        </p:blipFill>
        <p:spPr/>
      </p:pic>
      <p:sp>
        <p:nvSpPr>
          <p:cNvPr id="5" name="TextBox 4"/>
          <p:cNvSpPr txBox="1"/>
          <p:nvPr/>
        </p:nvSpPr>
        <p:spPr>
          <a:xfrm>
            <a:off x="6011333" y="1749778"/>
            <a:ext cx="2088445" cy="646331"/>
          </a:xfrm>
          <a:prstGeom prst="rect">
            <a:avLst/>
          </a:prstGeom>
          <a:noFill/>
        </p:spPr>
        <p:txBody>
          <a:bodyPr wrap="square" rtlCol="0">
            <a:spAutoFit/>
          </a:bodyPr>
          <a:lstStyle/>
          <a:p>
            <a:r>
              <a:rPr lang="en-US" dirty="0" smtClean="0"/>
              <a:t>9σ bonds</a:t>
            </a:r>
          </a:p>
          <a:p>
            <a:r>
              <a:rPr lang="en-US" dirty="0"/>
              <a:t>4</a:t>
            </a:r>
            <a:r>
              <a:rPr lang="en-US" dirty="0" smtClean="0"/>
              <a:t> π bonds</a:t>
            </a:r>
            <a:endParaRPr lang="en-US" dirty="0"/>
          </a:p>
        </p:txBody>
      </p:sp>
      <p:sp>
        <p:nvSpPr>
          <p:cNvPr id="6" name="TextBox 5"/>
          <p:cNvSpPr txBox="1"/>
          <p:nvPr/>
        </p:nvSpPr>
        <p:spPr>
          <a:xfrm>
            <a:off x="1037749" y="6358807"/>
            <a:ext cx="7380111" cy="400110"/>
          </a:xfrm>
          <a:prstGeom prst="rect">
            <a:avLst/>
          </a:prstGeom>
          <a:noFill/>
        </p:spPr>
        <p:txBody>
          <a:bodyPr wrap="square" rtlCol="0">
            <a:spAutoFit/>
          </a:bodyPr>
          <a:lstStyle/>
          <a:p>
            <a:r>
              <a:rPr lang="en-US" sz="1000" dirty="0"/>
              <a:t>"</a:t>
            </a:r>
            <a:r>
              <a:rPr lang="en-US" sz="1000" dirty="0" err="1"/>
              <a:t>File:Enynone</a:t>
            </a:r>
            <a:r>
              <a:rPr lang="en-US" sz="1000" dirty="0"/>
              <a:t> </a:t>
            </a:r>
            <a:r>
              <a:rPr lang="en-US" sz="1000" dirty="0" err="1"/>
              <a:t>Enynal</a:t>
            </a:r>
            <a:r>
              <a:rPr lang="en-US" sz="1000" dirty="0"/>
              <a:t> core </a:t>
            </a:r>
            <a:r>
              <a:rPr lang="en-US" sz="1000" dirty="0" err="1"/>
              <a:t>structure.svg</a:t>
            </a:r>
            <a:r>
              <a:rPr lang="en-US" sz="1000" dirty="0"/>
              <a:t>." </a:t>
            </a:r>
            <a:r>
              <a:rPr lang="en-US" sz="1000" i="1" dirty="0"/>
              <a:t>Wikimedia Commons, the free media repository</a:t>
            </a:r>
            <a:r>
              <a:rPr lang="en-US" sz="1000" dirty="0"/>
              <a:t>. 25 Mar 2019, 18:55 UTC. 31 Mar 2019, 13:32 &lt;</a:t>
            </a:r>
            <a:r>
              <a:rPr lang="en-US" sz="1000" dirty="0">
                <a:hlinkClick r:id="rId3"/>
              </a:rPr>
              <a:t>https://commons.wikimedia.org/w/index.php?title=File:Enynone_Enynal_core_structure.svg&amp;oldid=343793041&gt;.</a:t>
            </a:r>
            <a:endParaRPr lang="en-US" sz="1000" dirty="0"/>
          </a:p>
        </p:txBody>
      </p:sp>
    </p:spTree>
    <p:extLst>
      <p:ext uri="{BB962C8B-B14F-4D97-AF65-F5344CB8AC3E}">
        <p14:creationId xmlns:p14="http://schemas.microsoft.com/office/powerpoint/2010/main" val="8753507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Intermolecular Forces</a:t>
            </a:r>
            <a:endParaRPr lang="en-US" dirty="0"/>
          </a:p>
        </p:txBody>
      </p:sp>
      <p:sp>
        <p:nvSpPr>
          <p:cNvPr id="3" name="Content Placeholder 2"/>
          <p:cNvSpPr>
            <a:spLocks noGrp="1"/>
          </p:cNvSpPr>
          <p:nvPr>
            <p:ph idx="1"/>
          </p:nvPr>
        </p:nvSpPr>
        <p:spPr>
          <a:xfrm>
            <a:off x="726142" y="1586753"/>
            <a:ext cx="5002970" cy="4571999"/>
          </a:xfrm>
        </p:spPr>
        <p:txBody>
          <a:bodyPr>
            <a:normAutofit fontScale="70000" lnSpcReduction="20000"/>
          </a:bodyPr>
          <a:lstStyle/>
          <a:p>
            <a:r>
              <a:rPr lang="en-US" dirty="0" smtClean="0"/>
              <a:t>Intermolecular Forces are forces that mediate interactions between molecules</a:t>
            </a:r>
          </a:p>
          <a:p>
            <a:pPr lvl="1"/>
            <a:r>
              <a:rPr lang="en-US" dirty="0" smtClean="0"/>
              <a:t>Hydrogen Bond </a:t>
            </a:r>
            <a:r>
              <a:rPr lang="mr-IN" dirty="0" smtClean="0"/>
              <a:t>–</a:t>
            </a:r>
            <a:r>
              <a:rPr lang="en-US" dirty="0"/>
              <a:t> </a:t>
            </a:r>
            <a:r>
              <a:rPr lang="en-US" dirty="0" smtClean="0"/>
              <a:t>Electrostatic </a:t>
            </a:r>
            <a:r>
              <a:rPr lang="en-US" dirty="0"/>
              <a:t>force of attraction between a hydrogen atom which is bound to </a:t>
            </a:r>
            <a:r>
              <a:rPr lang="en-US" dirty="0" smtClean="0"/>
              <a:t>a nitrogen</a:t>
            </a:r>
            <a:r>
              <a:rPr lang="en-US" dirty="0"/>
              <a:t>, oxygen, or fluorine </a:t>
            </a:r>
            <a:r>
              <a:rPr lang="en-US" dirty="0" smtClean="0"/>
              <a:t>and </a:t>
            </a:r>
            <a:r>
              <a:rPr lang="en-US" dirty="0"/>
              <a:t>another adjacent atom </a:t>
            </a:r>
            <a:r>
              <a:rPr lang="en-US" dirty="0" smtClean="0"/>
              <a:t>with a </a:t>
            </a:r>
            <a:r>
              <a:rPr lang="en-US" dirty="0"/>
              <a:t>lone pair of </a:t>
            </a:r>
            <a:r>
              <a:rPr lang="en-US" dirty="0" smtClean="0"/>
              <a:t>electrons</a:t>
            </a:r>
          </a:p>
          <a:p>
            <a:pPr lvl="2"/>
            <a:r>
              <a:rPr lang="en-US" dirty="0" smtClean="0"/>
              <a:t>NOT a bond</a:t>
            </a:r>
          </a:p>
          <a:p>
            <a:pPr lvl="1"/>
            <a:r>
              <a:rPr lang="en-US" dirty="0" smtClean="0"/>
              <a:t>Dipole</a:t>
            </a:r>
            <a:r>
              <a:rPr lang="en-US" dirty="0"/>
              <a:t>-Dipole - The attraction between a positively charged region of a molecule and a negative region of another </a:t>
            </a:r>
            <a:r>
              <a:rPr lang="en-US" dirty="0" smtClean="0"/>
              <a:t>molecule</a:t>
            </a:r>
          </a:p>
          <a:p>
            <a:pPr lvl="1"/>
            <a:r>
              <a:rPr lang="en-US" dirty="0" smtClean="0"/>
              <a:t>London Dispersion forces - </a:t>
            </a:r>
            <a:r>
              <a:rPr lang="en-US" dirty="0"/>
              <a:t>temporary attractive force that results when the electrons in two adjacent atoms occupy positions that make the atoms form temporary </a:t>
            </a:r>
            <a:r>
              <a:rPr lang="en-US" dirty="0" smtClean="0"/>
              <a:t>dipoles</a:t>
            </a:r>
          </a:p>
          <a:p>
            <a:r>
              <a:rPr lang="en-US" dirty="0" smtClean="0"/>
              <a:t>Intermolecular Force Strength</a:t>
            </a:r>
          </a:p>
          <a:p>
            <a:pPr lvl="1"/>
            <a:r>
              <a:rPr lang="en-US" dirty="0" smtClean="0"/>
              <a:t>Hydrogen bond&gt;Dipole-Dipole&gt;London Dispersion Forces</a:t>
            </a:r>
          </a:p>
          <a:p>
            <a:pPr lvl="1"/>
            <a:endParaRPr lang="en-US" dirty="0" smtClean="0"/>
          </a:p>
          <a:p>
            <a:pPr lvl="1"/>
            <a:endParaRPr lang="en-US" dirty="0" smtClean="0"/>
          </a:p>
        </p:txBody>
      </p:sp>
      <p:pic>
        <p:nvPicPr>
          <p:cNvPr id="4" name="Picture 3" descr="Hydrogen-bonding-in-water-2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112" y="1688495"/>
            <a:ext cx="1961444" cy="1196481"/>
          </a:xfrm>
          <a:prstGeom prst="rect">
            <a:avLst/>
          </a:prstGeom>
        </p:spPr>
      </p:pic>
      <p:sp>
        <p:nvSpPr>
          <p:cNvPr id="5" name="TextBox 4"/>
          <p:cNvSpPr txBox="1"/>
          <p:nvPr/>
        </p:nvSpPr>
        <p:spPr>
          <a:xfrm>
            <a:off x="6237110" y="2884976"/>
            <a:ext cx="2427111" cy="553998"/>
          </a:xfrm>
          <a:prstGeom prst="rect">
            <a:avLst/>
          </a:prstGeom>
          <a:noFill/>
        </p:spPr>
        <p:txBody>
          <a:bodyPr wrap="square" rtlCol="0">
            <a:spAutoFit/>
          </a:bodyPr>
          <a:lstStyle/>
          <a:p>
            <a:r>
              <a:rPr lang="en-US" sz="600" dirty="0"/>
              <a:t>"File:Hydrogen-bonding-in-water-2D.png." </a:t>
            </a:r>
            <a:r>
              <a:rPr lang="en-US" sz="600" i="1" dirty="0"/>
              <a:t>Wikimedia Commons, the free media repository</a:t>
            </a:r>
            <a:r>
              <a:rPr lang="en-US" sz="600" dirty="0"/>
              <a:t>. 15 Aug 2018, 23:52 UTC. 31 Mar 2019, 13:21 &lt;</a:t>
            </a:r>
            <a:r>
              <a:rPr lang="en-US" sz="600" dirty="0">
                <a:hlinkClick r:id="rId4"/>
              </a:rPr>
              <a:t>https://commons.wikimedia.org/w/index.php?title=File:Hydrogen-bonding-in-water-2D.png&amp;oldid=314869965&gt;.</a:t>
            </a:r>
            <a:endParaRPr lang="en-US" sz="600" dirty="0"/>
          </a:p>
        </p:txBody>
      </p:sp>
      <p:pic>
        <p:nvPicPr>
          <p:cNvPr id="6" name="Picture 5" descr="Dipole-dipole-interaction-in-HCl-2D-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110" y="3533130"/>
            <a:ext cx="2180749" cy="521397"/>
          </a:xfrm>
          <a:prstGeom prst="rect">
            <a:avLst/>
          </a:prstGeom>
        </p:spPr>
      </p:pic>
      <p:sp>
        <p:nvSpPr>
          <p:cNvPr id="7" name="TextBox 6"/>
          <p:cNvSpPr txBox="1"/>
          <p:nvPr/>
        </p:nvSpPr>
        <p:spPr>
          <a:xfrm>
            <a:off x="6237110" y="4096861"/>
            <a:ext cx="2554111" cy="553998"/>
          </a:xfrm>
          <a:prstGeom prst="rect">
            <a:avLst/>
          </a:prstGeom>
          <a:noFill/>
        </p:spPr>
        <p:txBody>
          <a:bodyPr wrap="square" rtlCol="0">
            <a:spAutoFit/>
          </a:bodyPr>
          <a:lstStyle/>
          <a:p>
            <a:r>
              <a:rPr lang="en-US" sz="600" dirty="0"/>
              <a:t>"File:Dipole-dipole-interaction-in-HCl-2D.png." </a:t>
            </a:r>
            <a:r>
              <a:rPr lang="en-US" sz="600" i="1" dirty="0"/>
              <a:t>Wikimedia Commons, the free media repository</a:t>
            </a:r>
            <a:r>
              <a:rPr lang="en-US" sz="600" dirty="0"/>
              <a:t>. 24 May 2016, 16:15 UTC. 31 Mar 2019, 13:25 &lt;</a:t>
            </a:r>
            <a:r>
              <a:rPr lang="en-US" sz="600" dirty="0">
                <a:hlinkClick r:id="rId6"/>
              </a:rPr>
              <a:t>https://commons.wikimedia.org/w/index.php?title=File:Dipole-dipole-interaction-in-HCl-2D.png&amp;oldid=197120541&gt;.</a:t>
            </a:r>
            <a:endParaRPr lang="en-US" sz="600" dirty="0"/>
          </a:p>
        </p:txBody>
      </p:sp>
      <p:sp>
        <p:nvSpPr>
          <p:cNvPr id="8" name="TextBox 7"/>
          <p:cNvSpPr txBox="1"/>
          <p:nvPr/>
        </p:nvSpPr>
        <p:spPr>
          <a:xfrm>
            <a:off x="6843889" y="5051778"/>
            <a:ext cx="184666" cy="369332"/>
          </a:xfrm>
          <a:prstGeom prst="rect">
            <a:avLst/>
          </a:prstGeom>
          <a:noFill/>
        </p:spPr>
        <p:txBody>
          <a:bodyPr wrap="none" rtlCol="0">
            <a:spAutoFit/>
          </a:bodyPr>
          <a:lstStyle/>
          <a:p>
            <a:endParaRPr lang="en-US" dirty="0"/>
          </a:p>
        </p:txBody>
      </p:sp>
      <p:pic>
        <p:nvPicPr>
          <p:cNvPr id="9" name="Picture 8" descr="Polarization_of_an_atom_induced_by_an_electric_field.png"/>
          <p:cNvPicPr>
            <a:picLocks noChangeAspect="1"/>
          </p:cNvPicPr>
          <p:nvPr/>
        </p:nvPicPr>
        <p:blipFill rotWithShape="1">
          <a:blip r:embed="rId7">
            <a:extLst>
              <a:ext uri="{28A0092B-C50C-407E-A947-70E740481C1C}">
                <a14:useLocalDpi xmlns:a14="http://schemas.microsoft.com/office/drawing/2010/main" val="0"/>
              </a:ext>
            </a:extLst>
          </a:blip>
          <a:srcRect t="22466"/>
          <a:stretch/>
        </p:blipFill>
        <p:spPr>
          <a:xfrm>
            <a:off x="6160325" y="4816416"/>
            <a:ext cx="1367127" cy="2041584"/>
          </a:xfrm>
          <a:prstGeom prst="rect">
            <a:avLst/>
          </a:prstGeom>
        </p:spPr>
      </p:pic>
      <p:sp>
        <p:nvSpPr>
          <p:cNvPr id="10" name="TextBox 9"/>
          <p:cNvSpPr txBox="1"/>
          <p:nvPr/>
        </p:nvSpPr>
        <p:spPr>
          <a:xfrm>
            <a:off x="7309555" y="5164667"/>
            <a:ext cx="1834445" cy="738664"/>
          </a:xfrm>
          <a:prstGeom prst="rect">
            <a:avLst/>
          </a:prstGeom>
          <a:noFill/>
        </p:spPr>
        <p:txBody>
          <a:bodyPr wrap="square" rtlCol="0">
            <a:spAutoFit/>
          </a:bodyPr>
          <a:lstStyle/>
          <a:p>
            <a:r>
              <a:rPr lang="en-US" sz="600" dirty="0"/>
              <a:t>"</a:t>
            </a:r>
            <a:r>
              <a:rPr lang="en-US" sz="600" dirty="0" err="1"/>
              <a:t>File:Polarization</a:t>
            </a:r>
            <a:r>
              <a:rPr lang="en-US" sz="600" dirty="0"/>
              <a:t> of an atom induced by an electric </a:t>
            </a:r>
            <a:r>
              <a:rPr lang="en-US" sz="600" dirty="0" err="1"/>
              <a:t>field.png</a:t>
            </a:r>
            <a:r>
              <a:rPr lang="en-US" sz="600" dirty="0"/>
              <a:t>." Wikimedia Commons, the free media repository. 18 Oct 2017, 13:41 UTC. 31 Mar 2019, 13:30 &lt;</a:t>
            </a:r>
            <a:r>
              <a:rPr lang="en-US" sz="600" dirty="0">
                <a:hlinkClick r:id="rId8"/>
              </a:rPr>
              <a:t>https://commons.wikimedia.org/w/index.php?title=File:Polarization_of_an_atom_induced_by_an_electric_field.png&amp;oldid=263423546&gt;.</a:t>
            </a:r>
            <a:endParaRPr lang="en-US" sz="600" dirty="0"/>
          </a:p>
        </p:txBody>
      </p:sp>
    </p:spTree>
    <p:extLst>
      <p:ext uri="{BB962C8B-B14F-4D97-AF65-F5344CB8AC3E}">
        <p14:creationId xmlns:p14="http://schemas.microsoft.com/office/powerpoint/2010/main" val="17441303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Reactions</a:t>
            </a:r>
            <a:endParaRPr lang="en-US" dirty="0"/>
          </a:p>
        </p:txBody>
      </p:sp>
      <p:sp>
        <p:nvSpPr>
          <p:cNvPr id="3" name="Content Placeholder 2"/>
          <p:cNvSpPr>
            <a:spLocks noGrp="1"/>
          </p:cNvSpPr>
          <p:nvPr>
            <p:ph idx="1"/>
          </p:nvPr>
        </p:nvSpPr>
        <p:spPr>
          <a:xfrm>
            <a:off x="726141" y="1586753"/>
            <a:ext cx="8290859" cy="4571999"/>
          </a:xfrm>
        </p:spPr>
        <p:txBody>
          <a:bodyPr/>
          <a:lstStyle/>
          <a:p>
            <a:r>
              <a:rPr lang="en-US" dirty="0" smtClean="0"/>
              <a:t>Combination Reaction </a:t>
            </a:r>
            <a:r>
              <a:rPr lang="mr-IN" dirty="0" smtClean="0"/>
              <a:t>–</a:t>
            </a:r>
            <a:r>
              <a:rPr lang="en-US" dirty="0" smtClean="0"/>
              <a:t> A+B-&gt;C</a:t>
            </a:r>
          </a:p>
          <a:p>
            <a:r>
              <a:rPr lang="en-US" dirty="0" smtClean="0"/>
              <a:t>Decomposition Reaction</a:t>
            </a:r>
            <a:r>
              <a:rPr lang="mr-IN" dirty="0" smtClean="0"/>
              <a:t>–</a:t>
            </a:r>
            <a:r>
              <a:rPr lang="en-US" dirty="0" smtClean="0"/>
              <a:t> A-&gt;B+C</a:t>
            </a:r>
          </a:p>
          <a:p>
            <a:r>
              <a:rPr lang="en-US" dirty="0" smtClean="0"/>
              <a:t>Combustion Reaction </a:t>
            </a:r>
            <a:r>
              <a:rPr lang="mr-IN" dirty="0" smtClean="0"/>
              <a:t>–</a:t>
            </a:r>
            <a:r>
              <a:rPr lang="en-US" dirty="0" smtClean="0"/>
              <a:t> Hydrocarbon + O</a:t>
            </a:r>
            <a:r>
              <a:rPr lang="en-US" baseline="-25000" dirty="0" smtClean="0"/>
              <a:t>2</a:t>
            </a:r>
            <a:r>
              <a:rPr lang="en-US" dirty="0" smtClean="0"/>
              <a:t>-&gt;CO</a:t>
            </a:r>
            <a:r>
              <a:rPr lang="en-US" baseline="-25000" dirty="0" smtClean="0"/>
              <a:t>2</a:t>
            </a:r>
            <a:r>
              <a:rPr lang="en-US" dirty="0" smtClean="0"/>
              <a:t> + H</a:t>
            </a:r>
            <a:r>
              <a:rPr lang="en-US" baseline="-25000" dirty="0" smtClean="0"/>
              <a:t>2</a:t>
            </a:r>
            <a:r>
              <a:rPr lang="en-US" dirty="0" smtClean="0"/>
              <a:t>O</a:t>
            </a:r>
          </a:p>
          <a:p>
            <a:r>
              <a:rPr lang="en-US" dirty="0" smtClean="0"/>
              <a:t>Single Replacement Reaction </a:t>
            </a:r>
            <a:r>
              <a:rPr lang="mr-IN" dirty="0" smtClean="0"/>
              <a:t>–</a:t>
            </a:r>
            <a:r>
              <a:rPr lang="en-US" dirty="0" smtClean="0"/>
              <a:t> AB + C-&gt; AC + B</a:t>
            </a:r>
          </a:p>
          <a:p>
            <a:r>
              <a:rPr lang="en-US" dirty="0" smtClean="0"/>
              <a:t>Double Replacement Reaction - AB+CD -&gt; CB +AD</a:t>
            </a:r>
          </a:p>
          <a:p>
            <a:r>
              <a:rPr lang="en-US" dirty="0" smtClean="0"/>
              <a:t>Neutralization Reaction </a:t>
            </a:r>
            <a:r>
              <a:rPr lang="mr-IN" dirty="0" smtClean="0"/>
              <a:t>–</a:t>
            </a:r>
            <a:r>
              <a:rPr lang="en-US" dirty="0" smtClean="0"/>
              <a:t> Acid + Base -&gt; H</a:t>
            </a:r>
            <a:r>
              <a:rPr lang="en-US" baseline="-25000" dirty="0" smtClean="0"/>
              <a:t>2</a:t>
            </a:r>
            <a:r>
              <a:rPr lang="en-US" dirty="0" smtClean="0"/>
              <a:t>O + Salt</a:t>
            </a:r>
          </a:p>
          <a:p>
            <a:endParaRPr lang="en-US" dirty="0" smtClean="0"/>
          </a:p>
          <a:p>
            <a:endParaRPr lang="en-US" dirty="0"/>
          </a:p>
        </p:txBody>
      </p:sp>
    </p:spTree>
    <p:extLst>
      <p:ext uri="{BB962C8B-B14F-4D97-AF65-F5344CB8AC3E}">
        <p14:creationId xmlns:p14="http://schemas.microsoft.com/office/powerpoint/2010/main" val="3105356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Reactions</a:t>
            </a:r>
            <a:endParaRPr lang="en-US" dirty="0"/>
          </a:p>
        </p:txBody>
      </p:sp>
      <p:sp>
        <p:nvSpPr>
          <p:cNvPr id="3" name="Content Placeholder 2"/>
          <p:cNvSpPr>
            <a:spLocks noGrp="1"/>
          </p:cNvSpPr>
          <p:nvPr>
            <p:ph idx="1"/>
          </p:nvPr>
        </p:nvSpPr>
        <p:spPr>
          <a:xfrm>
            <a:off x="726141" y="1586753"/>
            <a:ext cx="8065081" cy="4571999"/>
          </a:xfrm>
        </p:spPr>
        <p:txBody>
          <a:bodyPr>
            <a:normAutofit fontScale="92500"/>
          </a:bodyPr>
          <a:lstStyle/>
          <a:p>
            <a:r>
              <a:rPr lang="en-US" dirty="0" smtClean="0"/>
              <a:t>Definitions</a:t>
            </a:r>
          </a:p>
          <a:p>
            <a:pPr lvl="1"/>
            <a:r>
              <a:rPr lang="en-US" dirty="0" smtClean="0"/>
              <a:t>Solute </a:t>
            </a:r>
            <a:r>
              <a:rPr lang="mr-IN" dirty="0" smtClean="0"/>
              <a:t>–</a:t>
            </a:r>
            <a:r>
              <a:rPr lang="en-US" dirty="0" smtClean="0"/>
              <a:t> A substance that is dissolved into another substance</a:t>
            </a:r>
          </a:p>
          <a:p>
            <a:pPr lvl="1"/>
            <a:r>
              <a:rPr lang="en-US" dirty="0" smtClean="0"/>
              <a:t>Solvent </a:t>
            </a:r>
            <a:r>
              <a:rPr lang="mr-IN" dirty="0" smtClean="0"/>
              <a:t>–</a:t>
            </a:r>
            <a:r>
              <a:rPr lang="en-US" dirty="0" smtClean="0"/>
              <a:t> A liquid that dissolves a solute</a:t>
            </a:r>
          </a:p>
          <a:p>
            <a:pPr lvl="2"/>
            <a:r>
              <a:rPr lang="en-US" dirty="0" smtClean="0"/>
              <a:t>Aqueous </a:t>
            </a:r>
            <a:r>
              <a:rPr lang="mr-IN" dirty="0" smtClean="0"/>
              <a:t>–</a:t>
            </a:r>
            <a:r>
              <a:rPr lang="en-US" dirty="0" smtClean="0"/>
              <a:t> The solvent is water</a:t>
            </a:r>
          </a:p>
          <a:p>
            <a:pPr lvl="1"/>
            <a:r>
              <a:rPr lang="en-US" dirty="0" smtClean="0"/>
              <a:t>Solution </a:t>
            </a:r>
            <a:r>
              <a:rPr lang="mr-IN" dirty="0" smtClean="0"/>
              <a:t>–</a:t>
            </a:r>
            <a:r>
              <a:rPr lang="en-US" dirty="0" smtClean="0"/>
              <a:t> A homogeneous mixture of 2 or more substances</a:t>
            </a:r>
          </a:p>
          <a:p>
            <a:pPr lvl="1"/>
            <a:r>
              <a:rPr lang="en-US" dirty="0" smtClean="0"/>
              <a:t>Electrolyte </a:t>
            </a:r>
            <a:r>
              <a:rPr lang="mr-IN" dirty="0" smtClean="0"/>
              <a:t>–</a:t>
            </a:r>
            <a:r>
              <a:rPr lang="en-US" dirty="0" smtClean="0"/>
              <a:t> Forms ions in solution, </a:t>
            </a:r>
          </a:p>
          <a:p>
            <a:pPr lvl="2"/>
            <a:r>
              <a:rPr lang="en-US" dirty="0" smtClean="0"/>
              <a:t>Strong electrolyte </a:t>
            </a:r>
            <a:r>
              <a:rPr lang="mr-IN" dirty="0" smtClean="0"/>
              <a:t>–</a:t>
            </a:r>
            <a:r>
              <a:rPr lang="en-US" dirty="0" smtClean="0"/>
              <a:t> Completely ionizes in solution</a:t>
            </a:r>
          </a:p>
          <a:p>
            <a:pPr lvl="2"/>
            <a:r>
              <a:rPr lang="en-US" dirty="0" smtClean="0"/>
              <a:t>Weak electrolyte </a:t>
            </a:r>
            <a:r>
              <a:rPr lang="mr-IN" dirty="0" smtClean="0"/>
              <a:t>–</a:t>
            </a:r>
            <a:r>
              <a:rPr lang="en-US" dirty="0" smtClean="0"/>
              <a:t> Partially ionizes in solution</a:t>
            </a:r>
          </a:p>
          <a:p>
            <a:pPr lvl="1"/>
            <a:r>
              <a:rPr lang="en-US" dirty="0" smtClean="0"/>
              <a:t>Non-Electrolyte </a:t>
            </a:r>
            <a:r>
              <a:rPr lang="mr-IN" dirty="0" smtClean="0"/>
              <a:t>–</a:t>
            </a:r>
            <a:r>
              <a:rPr lang="en-US" dirty="0" smtClean="0"/>
              <a:t> Does not form ions in solution</a:t>
            </a:r>
          </a:p>
          <a:p>
            <a:pPr lvl="2"/>
            <a:endParaRPr lang="en-US" dirty="0"/>
          </a:p>
          <a:p>
            <a:pPr lvl="2"/>
            <a:endParaRPr lang="en-US" dirty="0"/>
          </a:p>
        </p:txBody>
      </p:sp>
    </p:spTree>
    <p:extLst>
      <p:ext uri="{BB962C8B-B14F-4D97-AF65-F5344CB8AC3E}">
        <p14:creationId xmlns:p14="http://schemas.microsoft.com/office/powerpoint/2010/main" val="4221701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a:t>
            </a:r>
            <a:endParaRPr lang="en-US" dirty="0"/>
          </a:p>
        </p:txBody>
      </p:sp>
      <p:sp>
        <p:nvSpPr>
          <p:cNvPr id="3" name="Content Placeholder 2"/>
          <p:cNvSpPr>
            <a:spLocks noGrp="1"/>
          </p:cNvSpPr>
          <p:nvPr>
            <p:ph idx="1"/>
          </p:nvPr>
        </p:nvSpPr>
        <p:spPr>
          <a:xfrm>
            <a:off x="726141" y="1586753"/>
            <a:ext cx="7575674" cy="4571999"/>
          </a:xfrm>
        </p:spPr>
        <p:txBody>
          <a:bodyPr>
            <a:normAutofit/>
          </a:bodyPr>
          <a:lstStyle/>
          <a:p>
            <a:r>
              <a:rPr lang="en-US" dirty="0" smtClean="0"/>
              <a:t>Element </a:t>
            </a:r>
            <a:r>
              <a:rPr lang="mr-IN" dirty="0" smtClean="0"/>
              <a:t>–</a:t>
            </a:r>
            <a:r>
              <a:rPr lang="en-US" dirty="0" smtClean="0"/>
              <a:t> A species of atom with the same number of protons</a:t>
            </a:r>
          </a:p>
          <a:p>
            <a:pPr lvl="1"/>
            <a:r>
              <a:rPr lang="en-US" dirty="0" smtClean="0"/>
              <a:t>Hydrogen </a:t>
            </a:r>
            <a:r>
              <a:rPr lang="mr-IN" dirty="0" smtClean="0"/>
              <a:t>–</a:t>
            </a:r>
            <a:r>
              <a:rPr lang="en-US" dirty="0" smtClean="0"/>
              <a:t> 1 proton</a:t>
            </a:r>
          </a:p>
          <a:p>
            <a:pPr lvl="1"/>
            <a:r>
              <a:rPr lang="en-US" dirty="0" smtClean="0"/>
              <a:t>Oxygen </a:t>
            </a:r>
            <a:r>
              <a:rPr lang="mr-IN" dirty="0" smtClean="0"/>
              <a:t>–</a:t>
            </a:r>
            <a:r>
              <a:rPr lang="en-US" dirty="0" smtClean="0"/>
              <a:t> 16 protons</a:t>
            </a:r>
          </a:p>
          <a:p>
            <a:pPr lvl="1"/>
            <a:r>
              <a:rPr lang="en-US" dirty="0" smtClean="0"/>
              <a:t>Carbon </a:t>
            </a:r>
            <a:r>
              <a:rPr lang="mr-IN" dirty="0" smtClean="0"/>
              <a:t>–</a:t>
            </a:r>
            <a:r>
              <a:rPr lang="en-US" dirty="0" smtClean="0"/>
              <a:t> 12 protons</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970408955"/>
      </p:ext>
    </p:extLst>
  </p:cSld>
  <p:clrMapOvr>
    <a:masterClrMapping/>
  </p:clrMapOvr>
  <mc:AlternateContent xmlns:mc="http://schemas.openxmlformats.org/markup-compatibility/2006" xmlns:p14="http://schemas.microsoft.com/office/powerpoint/2010/main">
    <mc:Choice Requires="p14">
      <p:transition spd="slow" p14:dur="2000" advTm="235"/>
    </mc:Choice>
    <mc:Fallback xmlns="">
      <p:transition xmlns:p14="http://schemas.microsoft.com/office/powerpoint/2010/main" spd="slow" advTm="235"/>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Solubility Rules</a:t>
            </a:r>
            <a:endParaRPr lang="en-US" dirty="0"/>
          </a:p>
        </p:txBody>
      </p:sp>
      <p:sp>
        <p:nvSpPr>
          <p:cNvPr id="3" name="Content Placeholder 2"/>
          <p:cNvSpPr>
            <a:spLocks noGrp="1"/>
          </p:cNvSpPr>
          <p:nvPr>
            <p:ph idx="1"/>
          </p:nvPr>
        </p:nvSpPr>
        <p:spPr/>
        <p:txBody>
          <a:bodyPr>
            <a:noAutofit/>
          </a:bodyPr>
          <a:lstStyle/>
          <a:p>
            <a:pPr lvl="1"/>
            <a:r>
              <a:rPr lang="en-US" dirty="0" smtClean="0"/>
              <a:t>Salts of ammonium (NH</a:t>
            </a:r>
            <a:r>
              <a:rPr lang="en-US" baseline="-25000" dirty="0" smtClean="0"/>
              <a:t>4</a:t>
            </a:r>
            <a:r>
              <a:rPr lang="en-US" baseline="30000" dirty="0" smtClean="0"/>
              <a:t>+</a:t>
            </a:r>
            <a:r>
              <a:rPr lang="en-US" dirty="0" smtClean="0"/>
              <a:t>) and Group I are soluble. </a:t>
            </a:r>
          </a:p>
          <a:p>
            <a:pPr lvl="1"/>
            <a:r>
              <a:rPr lang="en-US" dirty="0"/>
              <a:t>Chlorates (</a:t>
            </a:r>
            <a:r>
              <a:rPr lang="en-US" dirty="0" err="1" smtClean="0"/>
              <a:t>ClO</a:t>
            </a:r>
            <a:r>
              <a:rPr lang="en-US" baseline="30000" dirty="0" smtClean="0"/>
              <a:t>-</a:t>
            </a:r>
            <a:r>
              <a:rPr lang="en-US" dirty="0" smtClean="0"/>
              <a:t>)</a:t>
            </a:r>
            <a:r>
              <a:rPr lang="en-US" dirty="0"/>
              <a:t>, nitrates (</a:t>
            </a:r>
            <a:r>
              <a:rPr lang="en-US" dirty="0" smtClean="0"/>
              <a:t>NO</a:t>
            </a:r>
            <a:r>
              <a:rPr lang="en-US" baseline="-25000" dirty="0" smtClean="0"/>
              <a:t>3</a:t>
            </a:r>
            <a:r>
              <a:rPr lang="en-US" baseline="30000" dirty="0" smtClean="0"/>
              <a:t>-</a:t>
            </a:r>
            <a:r>
              <a:rPr lang="en-US" dirty="0" smtClean="0"/>
              <a:t> )</a:t>
            </a:r>
            <a:r>
              <a:rPr lang="en-US" dirty="0"/>
              <a:t>, and acetates (CH COO-) are soluble</a:t>
            </a:r>
            <a:endParaRPr lang="en-US" dirty="0" smtClean="0"/>
          </a:p>
          <a:p>
            <a:pPr lvl="1"/>
            <a:r>
              <a:rPr lang="en-US" dirty="0" smtClean="0"/>
              <a:t>All chlorides (</a:t>
            </a:r>
            <a:r>
              <a:rPr lang="en-US" dirty="0" err="1" smtClean="0"/>
              <a:t>Cl</a:t>
            </a:r>
            <a:r>
              <a:rPr lang="en-US" baseline="30000" dirty="0" smtClean="0"/>
              <a:t>-</a:t>
            </a:r>
            <a:r>
              <a:rPr lang="en-US" dirty="0" smtClean="0"/>
              <a:t>), </a:t>
            </a:r>
            <a:r>
              <a:rPr lang="en-US" dirty="0"/>
              <a:t>bromides (Br</a:t>
            </a:r>
            <a:r>
              <a:rPr lang="en-US" baseline="30000" dirty="0"/>
              <a:t>-</a:t>
            </a:r>
            <a:r>
              <a:rPr lang="en-US" dirty="0"/>
              <a:t>) </a:t>
            </a:r>
            <a:r>
              <a:rPr lang="en-US" dirty="0" smtClean="0"/>
              <a:t>and </a:t>
            </a:r>
            <a:r>
              <a:rPr lang="en-US" dirty="0"/>
              <a:t>iodides (I</a:t>
            </a:r>
            <a:r>
              <a:rPr lang="en-US" baseline="30000" dirty="0"/>
              <a:t>-</a:t>
            </a:r>
            <a:r>
              <a:rPr lang="en-US" dirty="0"/>
              <a:t>)</a:t>
            </a:r>
            <a:r>
              <a:rPr lang="en-US" dirty="0" smtClean="0"/>
              <a:t> are soluble except Silver (Ag), Mercury (Hg) and lead (</a:t>
            </a:r>
            <a:r>
              <a:rPr lang="en-US" dirty="0" err="1" smtClean="0"/>
              <a:t>Pb</a:t>
            </a:r>
            <a:r>
              <a:rPr lang="en-US" dirty="0" smtClean="0"/>
              <a:t>)</a:t>
            </a:r>
          </a:p>
          <a:p>
            <a:pPr lvl="1"/>
            <a:r>
              <a:rPr lang="en-US" dirty="0" smtClean="0"/>
              <a:t>Sulfates (SO</a:t>
            </a:r>
            <a:r>
              <a:rPr lang="en-US" baseline="-25000" dirty="0" smtClean="0"/>
              <a:t>4</a:t>
            </a:r>
            <a:r>
              <a:rPr lang="en-US" baseline="30000" dirty="0" smtClean="0"/>
              <a:t>-2</a:t>
            </a:r>
            <a:r>
              <a:rPr lang="en-US" dirty="0" smtClean="0"/>
              <a:t>) are soluble except CaSO</a:t>
            </a:r>
            <a:r>
              <a:rPr lang="en-US" baseline="-25000" dirty="0" smtClean="0"/>
              <a:t>4</a:t>
            </a:r>
            <a:r>
              <a:rPr lang="en-US" dirty="0" smtClean="0"/>
              <a:t>, SrSO</a:t>
            </a:r>
            <a:r>
              <a:rPr lang="en-US" baseline="-25000" dirty="0" smtClean="0"/>
              <a:t>4</a:t>
            </a:r>
            <a:r>
              <a:rPr lang="en-US" dirty="0" smtClean="0"/>
              <a:t>, BaSO</a:t>
            </a:r>
            <a:r>
              <a:rPr lang="en-US" baseline="-25000" dirty="0" smtClean="0"/>
              <a:t>4</a:t>
            </a:r>
            <a:r>
              <a:rPr lang="en-US" dirty="0" smtClean="0"/>
              <a:t>, PbSO</a:t>
            </a:r>
            <a:r>
              <a:rPr lang="en-US" baseline="-25000" dirty="0" smtClean="0"/>
              <a:t>4</a:t>
            </a:r>
            <a:r>
              <a:rPr lang="en-US" dirty="0" smtClean="0"/>
              <a:t>, Ag</a:t>
            </a:r>
            <a:r>
              <a:rPr lang="en-US" baseline="-25000" dirty="0" smtClean="0"/>
              <a:t>2</a:t>
            </a:r>
            <a:r>
              <a:rPr lang="en-US" dirty="0" smtClean="0"/>
              <a:t>SO</a:t>
            </a:r>
            <a:r>
              <a:rPr lang="en-US" baseline="-25000" dirty="0" smtClean="0"/>
              <a:t>4</a:t>
            </a:r>
            <a:r>
              <a:rPr lang="en-US" dirty="0" smtClean="0"/>
              <a:t> </a:t>
            </a:r>
            <a:r>
              <a:rPr lang="en-US" dirty="0" smtClean="0"/>
              <a:t>. </a:t>
            </a:r>
            <a:endParaRPr lang="en-US" dirty="0" smtClean="0"/>
          </a:p>
          <a:p>
            <a:pPr lvl="1"/>
            <a:r>
              <a:rPr lang="en-US" dirty="0" smtClean="0"/>
              <a:t>Phosphates (PO</a:t>
            </a:r>
            <a:r>
              <a:rPr lang="en-US" baseline="-25000" dirty="0" smtClean="0"/>
              <a:t>4</a:t>
            </a:r>
            <a:r>
              <a:rPr lang="en-US" baseline="30000" dirty="0" smtClean="0"/>
              <a:t>-3</a:t>
            </a:r>
            <a:r>
              <a:rPr lang="en-US" dirty="0" smtClean="0"/>
              <a:t>), and carbonates (CO</a:t>
            </a:r>
            <a:r>
              <a:rPr lang="en-US" baseline="-25000" dirty="0" smtClean="0"/>
              <a:t>3</a:t>
            </a:r>
            <a:r>
              <a:rPr lang="en-US" baseline="30000" dirty="0" smtClean="0"/>
              <a:t>-2</a:t>
            </a:r>
            <a:r>
              <a:rPr lang="en-US" dirty="0" smtClean="0"/>
              <a:t>) </a:t>
            </a:r>
            <a:r>
              <a:rPr lang="en-US" dirty="0"/>
              <a:t>metallic oxides (O</a:t>
            </a:r>
            <a:r>
              <a:rPr lang="en-US" baseline="30000" dirty="0"/>
              <a:t>-2</a:t>
            </a:r>
            <a:r>
              <a:rPr lang="en-US" dirty="0"/>
              <a:t>), metallic hydroxides (OH</a:t>
            </a:r>
            <a:r>
              <a:rPr lang="en-US" baseline="30000" dirty="0"/>
              <a:t>-</a:t>
            </a:r>
            <a:r>
              <a:rPr lang="en-US" dirty="0" smtClean="0"/>
              <a:t>) are insoluble except NH + and Group IA compounds. </a:t>
            </a:r>
          </a:p>
          <a:p>
            <a:pPr lvl="1"/>
            <a:r>
              <a:rPr lang="en-US" dirty="0" smtClean="0"/>
              <a:t> All sulfides (S</a:t>
            </a:r>
            <a:r>
              <a:rPr lang="en-US" baseline="30000" dirty="0" smtClean="0"/>
              <a:t>-2</a:t>
            </a:r>
            <a:r>
              <a:rPr lang="en-US" dirty="0" smtClean="0"/>
              <a:t>) are insoluble except NH + and Groups IA and IIA. </a:t>
            </a:r>
          </a:p>
          <a:p>
            <a:endParaRPr lang="en-US" dirty="0"/>
          </a:p>
        </p:txBody>
      </p:sp>
      <p:cxnSp>
        <p:nvCxnSpPr>
          <p:cNvPr id="5" name="Straight Connector 4"/>
          <p:cNvCxnSpPr/>
          <p:nvPr/>
        </p:nvCxnSpPr>
        <p:spPr>
          <a:xfrm flipH="1">
            <a:off x="726141" y="4478694"/>
            <a:ext cx="769171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2739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Solvation/Dissolution/Hydration</a:t>
            </a:r>
            <a:endParaRPr lang="en-US" dirty="0"/>
          </a:p>
        </p:txBody>
      </p:sp>
      <p:sp>
        <p:nvSpPr>
          <p:cNvPr id="3" name="Content Placeholder 2"/>
          <p:cNvSpPr>
            <a:spLocks noGrp="1"/>
          </p:cNvSpPr>
          <p:nvPr>
            <p:ph idx="1"/>
          </p:nvPr>
        </p:nvSpPr>
        <p:spPr>
          <a:xfrm>
            <a:off x="726141" y="1635395"/>
            <a:ext cx="7691719" cy="4571999"/>
          </a:xfrm>
        </p:spPr>
        <p:txBody>
          <a:bodyPr/>
          <a:lstStyle/>
          <a:p>
            <a:r>
              <a:rPr lang="en-US" dirty="0"/>
              <a:t>Involves breaking intermolecular interactions between solute molecules and forming intermolecular interactions between solvent and solute</a:t>
            </a:r>
          </a:p>
        </p:txBody>
      </p:sp>
      <p:pic>
        <p:nvPicPr>
          <p:cNvPr id="4" name="Picture 3" descr="1024px-Na+H2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334" y="2707460"/>
            <a:ext cx="3709773" cy="3709773"/>
          </a:xfrm>
          <a:prstGeom prst="rect">
            <a:avLst/>
          </a:prstGeom>
        </p:spPr>
      </p:pic>
      <p:sp>
        <p:nvSpPr>
          <p:cNvPr id="5" name="TextBox 4"/>
          <p:cNvSpPr txBox="1"/>
          <p:nvPr/>
        </p:nvSpPr>
        <p:spPr>
          <a:xfrm>
            <a:off x="1260829" y="6248228"/>
            <a:ext cx="9449640" cy="400110"/>
          </a:xfrm>
          <a:prstGeom prst="rect">
            <a:avLst/>
          </a:prstGeom>
          <a:noFill/>
        </p:spPr>
        <p:txBody>
          <a:bodyPr wrap="square" rtlCol="0">
            <a:spAutoFit/>
          </a:bodyPr>
          <a:lstStyle/>
          <a:p>
            <a:r>
              <a:rPr lang="en-US" sz="1000" dirty="0" smtClean="0"/>
              <a:t>“File</a:t>
            </a:r>
            <a:r>
              <a:rPr lang="en-US" sz="1000" dirty="0"/>
              <a:t>:Na+H2O.gif." </a:t>
            </a:r>
            <a:r>
              <a:rPr lang="en-US" sz="1000" i="1" dirty="0"/>
              <a:t>Wikimedia Commons, the free media repository</a:t>
            </a:r>
            <a:r>
              <a:rPr lang="en-US" sz="1000" dirty="0"/>
              <a:t>. 25 Mar 2015, 18:30 UTC. 1 Apr 2019, 04:55 &lt;</a:t>
            </a:r>
            <a:r>
              <a:rPr lang="en-US" sz="1000" dirty="0">
                <a:hlinkClick r:id="rId3"/>
              </a:rPr>
              <a:t>https://commons.wikimedia.org/w/index.php?title=File:Na%2BH2O.gif&amp;oldid=154740846&gt;.</a:t>
            </a:r>
            <a:endParaRPr lang="en-US" sz="1000" dirty="0"/>
          </a:p>
        </p:txBody>
      </p:sp>
    </p:spTree>
    <p:extLst>
      <p:ext uri="{BB962C8B-B14F-4D97-AF65-F5344CB8AC3E}">
        <p14:creationId xmlns:p14="http://schemas.microsoft.com/office/powerpoint/2010/main" val="2493319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Solving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Definitions</a:t>
            </a:r>
          </a:p>
          <a:p>
            <a:pPr lvl="1"/>
            <a:r>
              <a:rPr lang="en-US" dirty="0" smtClean="0"/>
              <a:t>Atomic Weight </a:t>
            </a:r>
            <a:r>
              <a:rPr lang="mr-IN" dirty="0" smtClean="0"/>
              <a:t>–</a:t>
            </a:r>
            <a:r>
              <a:rPr lang="en-US" dirty="0" smtClean="0"/>
              <a:t> Weighted average of isotope, which reflects the g/</a:t>
            </a:r>
            <a:r>
              <a:rPr lang="en-US" dirty="0" err="1" smtClean="0"/>
              <a:t>mol</a:t>
            </a:r>
            <a:r>
              <a:rPr lang="en-US" dirty="0" smtClean="0"/>
              <a:t> ratio of an element </a:t>
            </a:r>
          </a:p>
          <a:p>
            <a:pPr lvl="1"/>
            <a:r>
              <a:rPr lang="en-US" dirty="0" smtClean="0"/>
              <a:t>Stoichiometric ratio </a:t>
            </a:r>
            <a:r>
              <a:rPr lang="mr-IN" dirty="0" smtClean="0"/>
              <a:t>–</a:t>
            </a:r>
            <a:r>
              <a:rPr lang="en-US" dirty="0" smtClean="0"/>
              <a:t> Relationship between compounds in an equation</a:t>
            </a:r>
          </a:p>
          <a:p>
            <a:pPr lvl="1"/>
            <a:r>
              <a:rPr lang="en-US" dirty="0" err="1" smtClean="0"/>
              <a:t>Mol</a:t>
            </a:r>
            <a:r>
              <a:rPr lang="en-US" dirty="0" smtClean="0"/>
              <a:t> </a:t>
            </a:r>
            <a:r>
              <a:rPr lang="mr-IN" dirty="0" smtClean="0"/>
              <a:t>–</a:t>
            </a:r>
            <a:r>
              <a:rPr lang="en-US" dirty="0" smtClean="0"/>
              <a:t> the number </a:t>
            </a:r>
            <a:r>
              <a:rPr lang="en-US" dirty="0"/>
              <a:t>of atoms, ions, or molecules equal to Avogadro's number </a:t>
            </a:r>
            <a:endParaRPr lang="en-US" dirty="0" smtClean="0"/>
          </a:p>
          <a:p>
            <a:pPr lvl="1"/>
            <a:r>
              <a:rPr lang="en-US" dirty="0" smtClean="0"/>
              <a:t>Avogadro's Number </a:t>
            </a:r>
            <a:r>
              <a:rPr lang="mr-IN" dirty="0" smtClean="0"/>
              <a:t>–</a:t>
            </a:r>
            <a:r>
              <a:rPr lang="en-US" dirty="0" smtClean="0"/>
              <a:t> 6.022E23 </a:t>
            </a:r>
          </a:p>
          <a:p>
            <a:r>
              <a:rPr lang="en-US" dirty="0" smtClean="0"/>
              <a:t>Equations</a:t>
            </a:r>
          </a:p>
          <a:p>
            <a:pPr lvl="1"/>
            <a:r>
              <a:rPr lang="en-US" dirty="0" smtClean="0"/>
              <a:t>Molarity </a:t>
            </a:r>
            <a:r>
              <a:rPr lang="mr-IN" dirty="0" smtClean="0"/>
              <a:t>–</a:t>
            </a:r>
            <a:r>
              <a:rPr lang="en-US" dirty="0" smtClean="0"/>
              <a:t> </a:t>
            </a:r>
            <a:r>
              <a:rPr lang="en-US" dirty="0" err="1" smtClean="0"/>
              <a:t>mol</a:t>
            </a:r>
            <a:r>
              <a:rPr lang="en-US" dirty="0" smtClean="0"/>
              <a:t> of solute/volume of solution (L)</a:t>
            </a:r>
          </a:p>
          <a:p>
            <a:pPr lvl="1"/>
            <a:r>
              <a:rPr lang="en-US" dirty="0" smtClean="0"/>
              <a:t>Molality </a:t>
            </a:r>
            <a:r>
              <a:rPr lang="mr-IN" dirty="0" smtClean="0"/>
              <a:t>–</a:t>
            </a:r>
            <a:r>
              <a:rPr lang="en-US" dirty="0" smtClean="0"/>
              <a:t> </a:t>
            </a:r>
            <a:r>
              <a:rPr lang="en-US" dirty="0" err="1" smtClean="0"/>
              <a:t>mol</a:t>
            </a:r>
            <a:r>
              <a:rPr lang="en-US" dirty="0" smtClean="0"/>
              <a:t> of solute/kg of solvent</a:t>
            </a:r>
          </a:p>
          <a:p>
            <a:pPr lvl="1"/>
            <a:r>
              <a:rPr lang="en-US" dirty="0" smtClean="0"/>
              <a:t>Dilution </a:t>
            </a:r>
            <a:r>
              <a:rPr lang="mr-IN" dirty="0" smtClean="0"/>
              <a:t>–</a:t>
            </a:r>
            <a:r>
              <a:rPr lang="en-US" dirty="0" smtClean="0"/>
              <a:t> M</a:t>
            </a:r>
            <a:r>
              <a:rPr lang="en-US" baseline="-25000" dirty="0" smtClean="0"/>
              <a:t>1</a:t>
            </a:r>
            <a:r>
              <a:rPr lang="en-US" dirty="0" smtClean="0"/>
              <a:t>V</a:t>
            </a:r>
            <a:r>
              <a:rPr lang="en-US" baseline="-25000" dirty="0" smtClean="0"/>
              <a:t>1</a:t>
            </a:r>
            <a:r>
              <a:rPr lang="en-US" dirty="0" smtClean="0"/>
              <a:t>=M</a:t>
            </a:r>
            <a:r>
              <a:rPr lang="en-US" baseline="-25000" dirty="0" smtClean="0"/>
              <a:t>2</a:t>
            </a:r>
            <a:r>
              <a:rPr lang="en-US" dirty="0" smtClean="0"/>
              <a:t>V</a:t>
            </a:r>
            <a:r>
              <a:rPr lang="en-US" baseline="-25000" dirty="0"/>
              <a:t>2</a:t>
            </a:r>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3189765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Solving </a:t>
            </a:r>
            <a:endParaRPr lang="en-US" dirty="0"/>
          </a:p>
        </p:txBody>
      </p:sp>
      <p:sp>
        <p:nvSpPr>
          <p:cNvPr id="3" name="Content Placeholder 2"/>
          <p:cNvSpPr>
            <a:spLocks noGrp="1"/>
          </p:cNvSpPr>
          <p:nvPr>
            <p:ph idx="1"/>
          </p:nvPr>
        </p:nvSpPr>
        <p:spPr/>
        <p:txBody>
          <a:bodyPr>
            <a:normAutofit/>
          </a:bodyPr>
          <a:lstStyle/>
          <a:p>
            <a:r>
              <a:rPr lang="en-US" dirty="0" smtClean="0"/>
              <a:t>Lead (II) Nitrate, </a:t>
            </a:r>
            <a:r>
              <a:rPr lang="en-US" dirty="0" err="1" smtClean="0"/>
              <a:t>Pb</a:t>
            </a:r>
            <a:r>
              <a:rPr lang="en-US" dirty="0" smtClean="0"/>
              <a:t>(NO</a:t>
            </a:r>
            <a:r>
              <a:rPr lang="en-US" baseline="-25000" dirty="0" smtClean="0"/>
              <a:t>3</a:t>
            </a:r>
            <a:r>
              <a:rPr lang="en-US" dirty="0" smtClean="0"/>
              <a:t>)</a:t>
            </a:r>
            <a:r>
              <a:rPr lang="en-US" baseline="-25000" dirty="0" smtClean="0"/>
              <a:t>2</a:t>
            </a:r>
            <a:r>
              <a:rPr lang="en-US" dirty="0"/>
              <a:t>,</a:t>
            </a:r>
            <a:r>
              <a:rPr lang="en-US" dirty="0" smtClean="0"/>
              <a:t> and Potassium Iodide, KI, are dissolved in water to form Lead Iodide, PbI</a:t>
            </a:r>
            <a:r>
              <a:rPr lang="en-US" baseline="-25000" dirty="0" smtClean="0"/>
              <a:t>2</a:t>
            </a:r>
            <a:r>
              <a:rPr lang="en-US" dirty="0" smtClean="0"/>
              <a:t> Solid</a:t>
            </a:r>
          </a:p>
          <a:p>
            <a:pPr lvl="1"/>
            <a:r>
              <a:rPr lang="en-US" u="sng" dirty="0" smtClean="0"/>
              <a:t>Balanced</a:t>
            </a:r>
            <a:r>
              <a:rPr lang="en-US" dirty="0" smtClean="0"/>
              <a:t> Molecular </a:t>
            </a:r>
            <a:r>
              <a:rPr lang="en-US" dirty="0"/>
              <a:t>Equation </a:t>
            </a:r>
          </a:p>
          <a:p>
            <a:pPr lvl="2"/>
            <a:r>
              <a:rPr lang="en-US" dirty="0" err="1"/>
              <a:t>Pb</a:t>
            </a:r>
            <a:r>
              <a:rPr lang="en-US" dirty="0"/>
              <a:t>(NO</a:t>
            </a:r>
            <a:r>
              <a:rPr lang="en-US" baseline="-25000" dirty="0"/>
              <a:t>3</a:t>
            </a:r>
            <a:r>
              <a:rPr lang="en-US" dirty="0"/>
              <a:t>)</a:t>
            </a:r>
            <a:r>
              <a:rPr lang="en-US" baseline="-25000" dirty="0"/>
              <a:t>2</a:t>
            </a:r>
            <a:r>
              <a:rPr lang="en-US" dirty="0"/>
              <a:t> (</a:t>
            </a:r>
            <a:r>
              <a:rPr lang="en-US" dirty="0" err="1"/>
              <a:t>aq</a:t>
            </a:r>
            <a:r>
              <a:rPr lang="en-US" dirty="0"/>
              <a:t>) + </a:t>
            </a:r>
            <a:r>
              <a:rPr lang="en-US" dirty="0" smtClean="0"/>
              <a:t>2KI </a:t>
            </a:r>
            <a:r>
              <a:rPr lang="en-US" dirty="0"/>
              <a:t>(</a:t>
            </a:r>
            <a:r>
              <a:rPr lang="en-US" dirty="0" err="1"/>
              <a:t>aq</a:t>
            </a:r>
            <a:r>
              <a:rPr lang="en-US" dirty="0"/>
              <a:t>) -&gt; PbI</a:t>
            </a:r>
            <a:r>
              <a:rPr lang="en-US" baseline="-25000" dirty="0"/>
              <a:t>2</a:t>
            </a:r>
            <a:r>
              <a:rPr lang="en-US" dirty="0"/>
              <a:t> (s) + </a:t>
            </a:r>
            <a:r>
              <a:rPr lang="en-US" dirty="0" smtClean="0"/>
              <a:t>2KNO</a:t>
            </a:r>
            <a:r>
              <a:rPr lang="en-US" baseline="-25000" dirty="0" smtClean="0"/>
              <a:t>3</a:t>
            </a:r>
            <a:r>
              <a:rPr lang="en-US" dirty="0" smtClean="0"/>
              <a:t> </a:t>
            </a:r>
            <a:r>
              <a:rPr lang="en-US" dirty="0"/>
              <a:t>(</a:t>
            </a:r>
            <a:r>
              <a:rPr lang="en-US" dirty="0" err="1"/>
              <a:t>aq</a:t>
            </a:r>
            <a:r>
              <a:rPr lang="en-US" dirty="0"/>
              <a:t>)</a:t>
            </a:r>
          </a:p>
          <a:p>
            <a:pPr lvl="1"/>
            <a:r>
              <a:rPr lang="en-US" dirty="0" smtClean="0"/>
              <a:t>Complete Ionic Equation</a:t>
            </a:r>
          </a:p>
          <a:p>
            <a:pPr lvl="2"/>
            <a:r>
              <a:rPr lang="en-US" dirty="0" smtClean="0"/>
              <a:t>Pb</a:t>
            </a:r>
            <a:r>
              <a:rPr lang="en-US" baseline="30000" dirty="0" smtClean="0"/>
              <a:t>+2</a:t>
            </a:r>
            <a:r>
              <a:rPr lang="en-US" dirty="0" smtClean="0"/>
              <a:t> + 2NO</a:t>
            </a:r>
            <a:r>
              <a:rPr lang="en-US" baseline="-25000" dirty="0" smtClean="0"/>
              <a:t>3</a:t>
            </a:r>
            <a:r>
              <a:rPr lang="en-US" baseline="30000" dirty="0"/>
              <a:t>-</a:t>
            </a:r>
            <a:r>
              <a:rPr lang="en-US" dirty="0" smtClean="0"/>
              <a:t> + 2K</a:t>
            </a:r>
            <a:r>
              <a:rPr lang="en-US" baseline="30000" dirty="0" smtClean="0"/>
              <a:t>+</a:t>
            </a:r>
            <a:r>
              <a:rPr lang="en-US" dirty="0" smtClean="0"/>
              <a:t>+ 2I</a:t>
            </a:r>
            <a:r>
              <a:rPr lang="en-US" baseline="30000" dirty="0"/>
              <a:t>-</a:t>
            </a:r>
            <a:r>
              <a:rPr lang="en-US" dirty="0" smtClean="0"/>
              <a:t> </a:t>
            </a:r>
            <a:r>
              <a:rPr lang="en-US" dirty="0"/>
              <a:t>-&gt; PbI</a:t>
            </a:r>
            <a:r>
              <a:rPr lang="en-US" baseline="-25000" dirty="0"/>
              <a:t>2</a:t>
            </a:r>
            <a:r>
              <a:rPr lang="en-US" dirty="0" smtClean="0"/>
              <a:t> </a:t>
            </a:r>
            <a:r>
              <a:rPr lang="en-US" dirty="0"/>
              <a:t>(s) + </a:t>
            </a:r>
            <a:r>
              <a:rPr lang="en-US" dirty="0" smtClean="0"/>
              <a:t>2K</a:t>
            </a:r>
            <a:r>
              <a:rPr lang="en-US" baseline="30000" dirty="0" smtClean="0"/>
              <a:t>+</a:t>
            </a:r>
            <a:r>
              <a:rPr lang="en-US" dirty="0" smtClean="0"/>
              <a:t> + 2NO</a:t>
            </a:r>
            <a:r>
              <a:rPr lang="en-US" baseline="-25000" dirty="0" smtClean="0"/>
              <a:t>3</a:t>
            </a:r>
            <a:r>
              <a:rPr lang="en-US" baseline="30000" dirty="0" smtClean="0"/>
              <a:t>-</a:t>
            </a:r>
          </a:p>
          <a:p>
            <a:pPr lvl="1"/>
            <a:r>
              <a:rPr lang="en-US" dirty="0" smtClean="0"/>
              <a:t>Net Ionic Equation</a:t>
            </a:r>
          </a:p>
          <a:p>
            <a:pPr lvl="2"/>
            <a:r>
              <a:rPr lang="en-US" dirty="0"/>
              <a:t>Pb</a:t>
            </a:r>
            <a:r>
              <a:rPr lang="en-US" baseline="30000" dirty="0"/>
              <a:t>+2</a:t>
            </a:r>
            <a:r>
              <a:rPr lang="en-US" dirty="0"/>
              <a:t> </a:t>
            </a:r>
            <a:r>
              <a:rPr lang="en-US" dirty="0" smtClean="0"/>
              <a:t>+ 2I</a:t>
            </a:r>
            <a:r>
              <a:rPr lang="en-US" baseline="30000" dirty="0"/>
              <a:t>-</a:t>
            </a:r>
            <a:r>
              <a:rPr lang="en-US" dirty="0"/>
              <a:t> -&gt; PbI</a:t>
            </a:r>
            <a:r>
              <a:rPr lang="en-US" baseline="-25000" dirty="0"/>
              <a:t>2</a:t>
            </a:r>
            <a:r>
              <a:rPr lang="en-US" dirty="0"/>
              <a:t> (s</a:t>
            </a:r>
            <a:r>
              <a:rPr lang="en-US" dirty="0" smtClean="0"/>
              <a:t>) </a:t>
            </a:r>
          </a:p>
          <a:p>
            <a:pPr lvl="2"/>
            <a:r>
              <a:rPr lang="en-US" dirty="0" smtClean="0"/>
              <a:t>Spectator ions </a:t>
            </a:r>
            <a:r>
              <a:rPr lang="mr-IN" dirty="0" smtClean="0"/>
              <a:t>–</a:t>
            </a:r>
            <a:r>
              <a:rPr lang="en-US" dirty="0" smtClean="0"/>
              <a:t> K</a:t>
            </a:r>
            <a:r>
              <a:rPr lang="en-US" baseline="30000" dirty="0" smtClean="0"/>
              <a:t>+</a:t>
            </a:r>
            <a:r>
              <a:rPr lang="en-US" dirty="0" smtClean="0"/>
              <a:t>, NO</a:t>
            </a:r>
            <a:r>
              <a:rPr lang="en-US" baseline="-25000" dirty="0" smtClean="0"/>
              <a:t>3</a:t>
            </a:r>
            <a:r>
              <a:rPr lang="en-US" baseline="30000" dirty="0" smtClean="0"/>
              <a:t>-</a:t>
            </a:r>
            <a:endParaRPr lang="en-US" dirty="0"/>
          </a:p>
          <a:p>
            <a:pPr lvl="1"/>
            <a:endParaRPr lang="en-US" dirty="0" smtClean="0"/>
          </a:p>
          <a:p>
            <a:pPr lvl="1"/>
            <a:endParaRPr lang="en-US" dirty="0" smtClean="0"/>
          </a:p>
          <a:p>
            <a:pPr lvl="1"/>
            <a:endParaRPr lang="en-US" dirty="0"/>
          </a:p>
          <a:p>
            <a:pPr lvl="2"/>
            <a:endParaRPr lang="en-US" dirty="0"/>
          </a:p>
        </p:txBody>
      </p:sp>
    </p:spTree>
    <p:extLst>
      <p:ext uri="{BB962C8B-B14F-4D97-AF65-F5344CB8AC3E}">
        <p14:creationId xmlns:p14="http://schemas.microsoft.com/office/powerpoint/2010/main" val="2581053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Solving Example</a:t>
            </a:r>
            <a:endParaRPr lang="en-US" dirty="0"/>
          </a:p>
        </p:txBody>
      </p:sp>
      <p:sp>
        <p:nvSpPr>
          <p:cNvPr id="3" name="Content Placeholder 2"/>
          <p:cNvSpPr>
            <a:spLocks noGrp="1"/>
          </p:cNvSpPr>
          <p:nvPr>
            <p:ph idx="1"/>
          </p:nvPr>
        </p:nvSpPr>
        <p:spPr>
          <a:xfrm>
            <a:off x="726141" y="1636044"/>
            <a:ext cx="7691719" cy="4571999"/>
          </a:xfrm>
        </p:spPr>
        <p:txBody>
          <a:bodyPr/>
          <a:lstStyle/>
          <a:p>
            <a:r>
              <a:rPr lang="en-US" dirty="0" smtClean="0"/>
              <a:t>A 0.1L solution of 0.1M </a:t>
            </a:r>
            <a:r>
              <a:rPr lang="en-US" dirty="0" err="1" smtClean="0"/>
              <a:t>Pb</a:t>
            </a:r>
            <a:r>
              <a:rPr lang="en-US" dirty="0"/>
              <a:t>(NO</a:t>
            </a:r>
            <a:r>
              <a:rPr lang="en-US" baseline="-25000" dirty="0"/>
              <a:t>3</a:t>
            </a:r>
            <a:r>
              <a:rPr lang="en-US" dirty="0"/>
              <a:t>)</a:t>
            </a:r>
            <a:r>
              <a:rPr lang="en-US" baseline="-25000" dirty="0" smtClean="0"/>
              <a:t>2</a:t>
            </a:r>
            <a:r>
              <a:rPr lang="en-US" dirty="0" smtClean="0"/>
              <a:t> is mixed with a 0.2L  solution of 0.3M KI, how many </a:t>
            </a:r>
            <a:r>
              <a:rPr lang="en-US" dirty="0" err="1" smtClean="0"/>
              <a:t>mols</a:t>
            </a:r>
            <a:r>
              <a:rPr lang="en-US" dirty="0" smtClean="0"/>
              <a:t> of PbI</a:t>
            </a:r>
            <a:r>
              <a:rPr lang="en-US" baseline="-25000" dirty="0" smtClean="0"/>
              <a:t>2 </a:t>
            </a:r>
            <a:r>
              <a:rPr lang="en-US" dirty="0" smtClean="0"/>
              <a:t>precipitate?</a:t>
            </a:r>
          </a:p>
          <a:p>
            <a:pPr lvl="1"/>
            <a:r>
              <a:rPr lang="en-US" u="sng" dirty="0" smtClean="0"/>
              <a:t>Balanced</a:t>
            </a:r>
            <a:r>
              <a:rPr lang="en-US" dirty="0" smtClean="0"/>
              <a:t> </a:t>
            </a:r>
            <a:r>
              <a:rPr lang="en-US" dirty="0"/>
              <a:t>Molecular Equation </a:t>
            </a:r>
          </a:p>
          <a:p>
            <a:pPr lvl="2"/>
            <a:r>
              <a:rPr lang="en-US" dirty="0" err="1"/>
              <a:t>Pb</a:t>
            </a:r>
            <a:r>
              <a:rPr lang="en-US" dirty="0"/>
              <a:t>(NO</a:t>
            </a:r>
            <a:r>
              <a:rPr lang="en-US" baseline="-25000" dirty="0"/>
              <a:t>3</a:t>
            </a:r>
            <a:r>
              <a:rPr lang="en-US" dirty="0"/>
              <a:t>)</a:t>
            </a:r>
            <a:r>
              <a:rPr lang="en-US" baseline="-25000" dirty="0"/>
              <a:t>2</a:t>
            </a:r>
            <a:r>
              <a:rPr lang="en-US" dirty="0"/>
              <a:t> (</a:t>
            </a:r>
            <a:r>
              <a:rPr lang="en-US" dirty="0" err="1"/>
              <a:t>aq</a:t>
            </a:r>
            <a:r>
              <a:rPr lang="en-US" dirty="0"/>
              <a:t>) + 2KI (</a:t>
            </a:r>
            <a:r>
              <a:rPr lang="en-US" dirty="0" err="1"/>
              <a:t>aq</a:t>
            </a:r>
            <a:r>
              <a:rPr lang="en-US" dirty="0"/>
              <a:t>) -&gt; PbI</a:t>
            </a:r>
            <a:r>
              <a:rPr lang="en-US" baseline="-25000" dirty="0"/>
              <a:t>2</a:t>
            </a:r>
            <a:r>
              <a:rPr lang="en-US" dirty="0"/>
              <a:t> (s) + 2KNO</a:t>
            </a:r>
            <a:r>
              <a:rPr lang="en-US" baseline="-25000" dirty="0"/>
              <a:t>3</a:t>
            </a:r>
            <a:r>
              <a:rPr lang="en-US" dirty="0"/>
              <a:t> (</a:t>
            </a:r>
            <a:r>
              <a:rPr lang="en-US" dirty="0" err="1"/>
              <a:t>aq</a:t>
            </a:r>
            <a:r>
              <a:rPr lang="en-US" dirty="0" smtClean="0"/>
              <a:t>)</a:t>
            </a:r>
          </a:p>
          <a:p>
            <a:pPr lvl="1"/>
            <a:r>
              <a:rPr lang="en-US" dirty="0" smtClean="0"/>
              <a:t>Calculate Dilution</a:t>
            </a:r>
          </a:p>
          <a:p>
            <a:pPr lvl="2"/>
            <a:r>
              <a:rPr lang="en-US" dirty="0" smtClean="0"/>
              <a:t>0.1 M </a:t>
            </a:r>
            <a:r>
              <a:rPr lang="en-US" dirty="0" err="1"/>
              <a:t>Pb</a:t>
            </a:r>
            <a:r>
              <a:rPr lang="en-US" dirty="0"/>
              <a:t>(NO</a:t>
            </a:r>
            <a:r>
              <a:rPr lang="en-US" baseline="-25000" dirty="0"/>
              <a:t>3</a:t>
            </a:r>
            <a:r>
              <a:rPr lang="en-US" dirty="0"/>
              <a:t>)</a:t>
            </a:r>
            <a:r>
              <a:rPr lang="en-US" baseline="-25000" dirty="0"/>
              <a:t>2</a:t>
            </a:r>
            <a:r>
              <a:rPr lang="en-US" dirty="0"/>
              <a:t> </a:t>
            </a:r>
            <a:r>
              <a:rPr lang="en-US" dirty="0" smtClean="0"/>
              <a:t>* 0.1L =   X M </a:t>
            </a:r>
            <a:r>
              <a:rPr lang="en-US" dirty="0" err="1" smtClean="0"/>
              <a:t>Pb</a:t>
            </a:r>
            <a:r>
              <a:rPr lang="en-US" dirty="0"/>
              <a:t>(NO</a:t>
            </a:r>
            <a:r>
              <a:rPr lang="en-US" baseline="-25000" dirty="0"/>
              <a:t>3</a:t>
            </a:r>
            <a:r>
              <a:rPr lang="en-US" dirty="0"/>
              <a:t>)</a:t>
            </a:r>
            <a:r>
              <a:rPr lang="en-US" baseline="-25000" dirty="0"/>
              <a:t>2</a:t>
            </a:r>
            <a:r>
              <a:rPr lang="en-US" dirty="0"/>
              <a:t> </a:t>
            </a:r>
            <a:r>
              <a:rPr lang="en-US" dirty="0" smtClean="0"/>
              <a:t>* 0.3L </a:t>
            </a:r>
          </a:p>
          <a:p>
            <a:pPr lvl="3"/>
            <a:r>
              <a:rPr lang="en-US" dirty="0" smtClean="0"/>
              <a:t>X M </a:t>
            </a:r>
            <a:r>
              <a:rPr lang="en-US" dirty="0" err="1"/>
              <a:t>Pb</a:t>
            </a:r>
            <a:r>
              <a:rPr lang="en-US" dirty="0"/>
              <a:t>(NO</a:t>
            </a:r>
            <a:r>
              <a:rPr lang="en-US" baseline="-25000" dirty="0"/>
              <a:t>3</a:t>
            </a:r>
            <a:r>
              <a:rPr lang="en-US" dirty="0"/>
              <a:t>)</a:t>
            </a:r>
            <a:r>
              <a:rPr lang="en-US" baseline="-25000" dirty="0"/>
              <a:t>2</a:t>
            </a:r>
            <a:r>
              <a:rPr lang="en-US" dirty="0"/>
              <a:t> </a:t>
            </a:r>
            <a:r>
              <a:rPr lang="en-US" dirty="0" smtClean="0"/>
              <a:t>= 0.033 M </a:t>
            </a:r>
            <a:r>
              <a:rPr lang="en-US" dirty="0" err="1"/>
              <a:t>Pb</a:t>
            </a:r>
            <a:r>
              <a:rPr lang="en-US" dirty="0"/>
              <a:t>(NO</a:t>
            </a:r>
            <a:r>
              <a:rPr lang="en-US" baseline="-25000" dirty="0"/>
              <a:t>3</a:t>
            </a:r>
            <a:r>
              <a:rPr lang="en-US" dirty="0" smtClean="0"/>
              <a:t>)</a:t>
            </a:r>
            <a:r>
              <a:rPr lang="en-US" baseline="-25000" dirty="0" smtClean="0"/>
              <a:t>2</a:t>
            </a:r>
            <a:endParaRPr lang="en-US" dirty="0" smtClean="0"/>
          </a:p>
          <a:p>
            <a:pPr lvl="2"/>
            <a:r>
              <a:rPr lang="en-US" dirty="0" smtClean="0"/>
              <a:t>0.3 M KI * 0.2L = Y M KI * 0.3L</a:t>
            </a:r>
          </a:p>
          <a:p>
            <a:pPr lvl="3"/>
            <a:r>
              <a:rPr lang="en-US" dirty="0" smtClean="0"/>
              <a:t>Y M KI = 0.2 M KI</a:t>
            </a:r>
          </a:p>
          <a:p>
            <a:pPr lvl="3"/>
            <a:endParaRPr lang="en-US" dirty="0" smtClean="0"/>
          </a:p>
          <a:p>
            <a:pPr lvl="2"/>
            <a:endParaRPr lang="en-US" dirty="0"/>
          </a:p>
          <a:p>
            <a:pPr lvl="2"/>
            <a:endParaRPr lang="en-US" dirty="0"/>
          </a:p>
        </p:txBody>
      </p:sp>
    </p:spTree>
    <p:extLst>
      <p:ext uri="{BB962C8B-B14F-4D97-AF65-F5344CB8AC3E}">
        <p14:creationId xmlns:p14="http://schemas.microsoft.com/office/powerpoint/2010/main" val="350908277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Solving Example</a:t>
            </a:r>
            <a:endParaRPr lang="en-US" dirty="0"/>
          </a:p>
        </p:txBody>
      </p:sp>
      <p:sp>
        <p:nvSpPr>
          <p:cNvPr id="3" name="Content Placeholder 2"/>
          <p:cNvSpPr>
            <a:spLocks noGrp="1"/>
          </p:cNvSpPr>
          <p:nvPr>
            <p:ph idx="1"/>
          </p:nvPr>
        </p:nvSpPr>
        <p:spPr>
          <a:xfrm>
            <a:off x="726140" y="1636044"/>
            <a:ext cx="8196465" cy="4571999"/>
          </a:xfrm>
        </p:spPr>
        <p:txBody>
          <a:bodyPr/>
          <a:lstStyle/>
          <a:p>
            <a:pPr lvl="1"/>
            <a:r>
              <a:rPr lang="en-US" dirty="0" smtClean="0"/>
              <a:t>Determine Limiting Reagent</a:t>
            </a:r>
          </a:p>
          <a:p>
            <a:pPr lvl="2"/>
            <a:r>
              <a:rPr lang="en-US" sz="1800" dirty="0" smtClean="0"/>
              <a:t>0.2 </a:t>
            </a:r>
            <a:r>
              <a:rPr lang="en-US" sz="1800" dirty="0"/>
              <a:t>M </a:t>
            </a:r>
            <a:r>
              <a:rPr lang="en-US" sz="1800" dirty="0" smtClean="0"/>
              <a:t>KI * 1 </a:t>
            </a:r>
            <a:r>
              <a:rPr lang="en-US" sz="1800" dirty="0" err="1" smtClean="0"/>
              <a:t>Pb</a:t>
            </a:r>
            <a:r>
              <a:rPr lang="en-US" sz="1800" dirty="0"/>
              <a:t>(NO</a:t>
            </a:r>
            <a:r>
              <a:rPr lang="en-US" sz="1800" baseline="-25000" dirty="0"/>
              <a:t>3</a:t>
            </a:r>
            <a:r>
              <a:rPr lang="en-US" sz="1800" dirty="0" smtClean="0"/>
              <a:t>)</a:t>
            </a:r>
            <a:r>
              <a:rPr lang="en-US" sz="1800" baseline="-25000" dirty="0" smtClean="0"/>
              <a:t>2</a:t>
            </a:r>
            <a:r>
              <a:rPr lang="en-US" sz="1800" dirty="0" smtClean="0"/>
              <a:t>/2 KI = .1 M </a:t>
            </a:r>
            <a:r>
              <a:rPr lang="en-US" sz="1800" dirty="0" err="1"/>
              <a:t>Pb</a:t>
            </a:r>
            <a:r>
              <a:rPr lang="en-US" sz="1800" dirty="0"/>
              <a:t>(NO</a:t>
            </a:r>
            <a:r>
              <a:rPr lang="en-US" sz="1800" baseline="-25000" dirty="0"/>
              <a:t>3</a:t>
            </a:r>
            <a:r>
              <a:rPr lang="en-US" sz="1800" dirty="0" smtClean="0"/>
              <a:t>)</a:t>
            </a:r>
            <a:r>
              <a:rPr lang="en-US" sz="1800" baseline="-25000" dirty="0" smtClean="0"/>
              <a:t>2</a:t>
            </a:r>
            <a:r>
              <a:rPr lang="en-US" sz="1800" dirty="0" smtClean="0"/>
              <a:t> </a:t>
            </a:r>
            <a:r>
              <a:rPr lang="mr-IN" sz="1800" dirty="0" smtClean="0"/>
              <a:t>–</a:t>
            </a:r>
            <a:r>
              <a:rPr lang="en-US" sz="1800" dirty="0" smtClean="0"/>
              <a:t> Hypothetical</a:t>
            </a:r>
          </a:p>
          <a:p>
            <a:pPr lvl="2"/>
            <a:r>
              <a:rPr lang="en-US" sz="1800" dirty="0" smtClean="0"/>
              <a:t>0.033 M </a:t>
            </a:r>
            <a:r>
              <a:rPr lang="en-US" sz="1800" dirty="0" err="1"/>
              <a:t>Pb</a:t>
            </a:r>
            <a:r>
              <a:rPr lang="en-US" sz="1800" dirty="0"/>
              <a:t>(</a:t>
            </a:r>
            <a:r>
              <a:rPr lang="en-US" sz="1800" dirty="0" smtClean="0"/>
              <a:t>NO</a:t>
            </a:r>
            <a:r>
              <a:rPr lang="en-US" sz="1800" baseline="-25000" dirty="0" smtClean="0"/>
              <a:t>3</a:t>
            </a:r>
            <a:r>
              <a:rPr lang="en-US" sz="1800" dirty="0" smtClean="0"/>
              <a:t>) </a:t>
            </a:r>
            <a:r>
              <a:rPr lang="mr-IN" sz="1800" dirty="0" smtClean="0"/>
              <a:t>–</a:t>
            </a:r>
            <a:r>
              <a:rPr lang="en-US" sz="1800" dirty="0" smtClean="0"/>
              <a:t> Reality </a:t>
            </a:r>
          </a:p>
          <a:p>
            <a:pPr lvl="2"/>
            <a:r>
              <a:rPr lang="en-US" sz="1800" dirty="0" smtClean="0"/>
              <a:t>Limiting Reagent is </a:t>
            </a:r>
            <a:r>
              <a:rPr lang="en-US" sz="1800" dirty="0" err="1"/>
              <a:t>Pb</a:t>
            </a:r>
            <a:r>
              <a:rPr lang="en-US" sz="1800" dirty="0"/>
              <a:t>(NO</a:t>
            </a:r>
            <a:r>
              <a:rPr lang="en-US" sz="1800" baseline="-25000" dirty="0"/>
              <a:t>3</a:t>
            </a:r>
            <a:r>
              <a:rPr lang="en-US" sz="1800" dirty="0" smtClean="0"/>
              <a:t>)</a:t>
            </a:r>
            <a:r>
              <a:rPr lang="en-US" sz="1800" baseline="-25000" dirty="0" smtClean="0"/>
              <a:t>2</a:t>
            </a:r>
            <a:r>
              <a:rPr lang="en-US" sz="1800" dirty="0" smtClean="0"/>
              <a:t> </a:t>
            </a:r>
          </a:p>
          <a:p>
            <a:pPr lvl="1"/>
            <a:r>
              <a:rPr lang="en-US" dirty="0" smtClean="0"/>
              <a:t>Calculate the </a:t>
            </a:r>
            <a:r>
              <a:rPr lang="en-US" dirty="0" err="1"/>
              <a:t>mols</a:t>
            </a:r>
            <a:r>
              <a:rPr lang="en-US" dirty="0"/>
              <a:t> of PbI</a:t>
            </a:r>
            <a:r>
              <a:rPr lang="en-US" baseline="-25000" dirty="0"/>
              <a:t>2 </a:t>
            </a:r>
            <a:endParaRPr lang="en-US" baseline="-25000" dirty="0" smtClean="0"/>
          </a:p>
          <a:p>
            <a:pPr lvl="2"/>
            <a:r>
              <a:rPr lang="en-US" sz="1800" dirty="0"/>
              <a:t>0.033 M </a:t>
            </a:r>
            <a:r>
              <a:rPr lang="en-US" sz="1800" dirty="0" err="1"/>
              <a:t>Pb</a:t>
            </a:r>
            <a:r>
              <a:rPr lang="en-US" sz="1800" dirty="0"/>
              <a:t>(NO</a:t>
            </a:r>
            <a:r>
              <a:rPr lang="en-US" sz="1800" baseline="-25000" dirty="0"/>
              <a:t>3</a:t>
            </a:r>
            <a:r>
              <a:rPr lang="en-US" sz="1800" dirty="0"/>
              <a:t>)</a:t>
            </a:r>
            <a:r>
              <a:rPr lang="en-US" sz="1800" baseline="-25000" dirty="0" smtClean="0"/>
              <a:t>2 </a:t>
            </a:r>
            <a:r>
              <a:rPr lang="en-US" sz="1800" dirty="0" smtClean="0"/>
              <a:t>* 0.3 L = .0099 </a:t>
            </a:r>
            <a:r>
              <a:rPr lang="en-US" sz="1800" dirty="0" err="1" smtClean="0"/>
              <a:t>mol</a:t>
            </a:r>
            <a:r>
              <a:rPr lang="en-US" sz="1800" dirty="0" smtClean="0"/>
              <a:t> </a:t>
            </a:r>
            <a:r>
              <a:rPr lang="en-US" sz="1800" dirty="0" err="1"/>
              <a:t>Pb</a:t>
            </a:r>
            <a:r>
              <a:rPr lang="en-US" sz="1800" dirty="0"/>
              <a:t>(NO</a:t>
            </a:r>
            <a:r>
              <a:rPr lang="en-US" sz="1800" baseline="-25000" dirty="0"/>
              <a:t>3</a:t>
            </a:r>
            <a:r>
              <a:rPr lang="en-US" sz="1800" dirty="0"/>
              <a:t>)</a:t>
            </a:r>
            <a:r>
              <a:rPr lang="en-US" sz="1800" baseline="-25000" dirty="0"/>
              <a:t>2 </a:t>
            </a:r>
            <a:endParaRPr lang="en-US" sz="1800" baseline="-25000" dirty="0" smtClean="0"/>
          </a:p>
          <a:p>
            <a:pPr lvl="2"/>
            <a:r>
              <a:rPr lang="en-US" sz="1800" dirty="0"/>
              <a:t>.0099 </a:t>
            </a:r>
            <a:r>
              <a:rPr lang="en-US" sz="1800" dirty="0" err="1"/>
              <a:t>mol</a:t>
            </a:r>
            <a:r>
              <a:rPr lang="en-US" sz="1800" dirty="0"/>
              <a:t> </a:t>
            </a:r>
            <a:r>
              <a:rPr lang="en-US" sz="1800" dirty="0" err="1"/>
              <a:t>Pb</a:t>
            </a:r>
            <a:r>
              <a:rPr lang="en-US" sz="1800" dirty="0"/>
              <a:t>(NO</a:t>
            </a:r>
            <a:r>
              <a:rPr lang="en-US" sz="1800" baseline="-25000" dirty="0"/>
              <a:t>3</a:t>
            </a:r>
            <a:r>
              <a:rPr lang="en-US" sz="1800" dirty="0"/>
              <a:t>)</a:t>
            </a:r>
            <a:r>
              <a:rPr lang="en-US" sz="1800" baseline="-25000" dirty="0" smtClean="0"/>
              <a:t>2 </a:t>
            </a:r>
            <a:r>
              <a:rPr lang="en-US" sz="1800" dirty="0" smtClean="0"/>
              <a:t>* 1 </a:t>
            </a:r>
            <a:r>
              <a:rPr lang="en-US" sz="1800" dirty="0" err="1" smtClean="0"/>
              <a:t>mol</a:t>
            </a:r>
            <a:r>
              <a:rPr lang="en-US" sz="1800" dirty="0" smtClean="0"/>
              <a:t> </a:t>
            </a:r>
            <a:r>
              <a:rPr lang="en-US" sz="1800" dirty="0" err="1" smtClean="0"/>
              <a:t>Pb</a:t>
            </a:r>
            <a:r>
              <a:rPr lang="en-US" sz="1800" dirty="0"/>
              <a:t>(NO</a:t>
            </a:r>
            <a:r>
              <a:rPr lang="en-US" sz="1800" baseline="-25000" dirty="0"/>
              <a:t>3</a:t>
            </a:r>
            <a:r>
              <a:rPr lang="en-US" sz="1800" dirty="0"/>
              <a:t>)</a:t>
            </a:r>
            <a:r>
              <a:rPr lang="en-US" sz="1800" baseline="-25000" dirty="0" smtClean="0"/>
              <a:t>2</a:t>
            </a:r>
            <a:r>
              <a:rPr lang="en-US" sz="1800" dirty="0" smtClean="0"/>
              <a:t>/1 </a:t>
            </a:r>
            <a:r>
              <a:rPr lang="en-US" sz="1800" dirty="0" err="1" smtClean="0"/>
              <a:t>mol</a:t>
            </a:r>
            <a:r>
              <a:rPr lang="en-US" sz="1800" dirty="0" smtClean="0"/>
              <a:t> PbI</a:t>
            </a:r>
            <a:r>
              <a:rPr lang="en-US" sz="1800" baseline="-25000" dirty="0" smtClean="0"/>
              <a:t>2 </a:t>
            </a:r>
            <a:r>
              <a:rPr lang="en-US" sz="1800" dirty="0" smtClean="0"/>
              <a:t>= .0099 </a:t>
            </a:r>
            <a:r>
              <a:rPr lang="en-US" sz="1800" dirty="0" err="1" smtClean="0"/>
              <a:t>mol</a:t>
            </a:r>
            <a:r>
              <a:rPr lang="en-US" sz="1800" dirty="0"/>
              <a:t> </a:t>
            </a:r>
            <a:r>
              <a:rPr lang="en-US" sz="1800" dirty="0" smtClean="0"/>
              <a:t>PbI</a:t>
            </a:r>
            <a:r>
              <a:rPr lang="en-US" sz="1800" baseline="-25000" dirty="0" smtClean="0"/>
              <a:t>2 </a:t>
            </a:r>
            <a:endParaRPr lang="en-US" sz="1800" baseline="-25000" dirty="0"/>
          </a:p>
          <a:p>
            <a:pPr lvl="2"/>
            <a:endParaRPr lang="en-US" sz="1800" dirty="0"/>
          </a:p>
          <a:p>
            <a:pPr lvl="2"/>
            <a:endParaRPr lang="en-US" dirty="0" smtClean="0"/>
          </a:p>
          <a:p>
            <a:pPr lvl="1"/>
            <a:endParaRPr lang="en-US" sz="2000" dirty="0" smtClean="0"/>
          </a:p>
          <a:p>
            <a:pPr lvl="1"/>
            <a:endParaRPr lang="en-US" dirty="0"/>
          </a:p>
          <a:p>
            <a:pPr lvl="1"/>
            <a:endParaRPr lang="en-US" dirty="0" smtClean="0"/>
          </a:p>
          <a:p>
            <a:pPr lvl="1"/>
            <a:endParaRPr lang="en-US" dirty="0"/>
          </a:p>
        </p:txBody>
      </p:sp>
    </p:spTree>
    <p:extLst>
      <p:ext uri="{BB962C8B-B14F-4D97-AF65-F5344CB8AC3E}">
        <p14:creationId xmlns:p14="http://schemas.microsoft.com/office/powerpoint/2010/main" val="96480209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Coordinate Diagram</a:t>
            </a:r>
            <a:endParaRPr lang="en-US" dirty="0"/>
          </a:p>
        </p:txBody>
      </p:sp>
      <p:sp>
        <p:nvSpPr>
          <p:cNvPr id="3" name="Content Placeholder 2"/>
          <p:cNvSpPr>
            <a:spLocks noGrp="1"/>
          </p:cNvSpPr>
          <p:nvPr>
            <p:ph idx="1"/>
          </p:nvPr>
        </p:nvSpPr>
        <p:spPr>
          <a:xfrm>
            <a:off x="726142" y="1586753"/>
            <a:ext cx="4435304" cy="4571999"/>
          </a:xfrm>
        </p:spPr>
        <p:txBody>
          <a:bodyPr>
            <a:normAutofit fontScale="77500" lnSpcReduction="20000"/>
          </a:bodyPr>
          <a:lstStyle/>
          <a:p>
            <a:r>
              <a:rPr lang="en-US" dirty="0" smtClean="0"/>
              <a:t>Transition State</a:t>
            </a:r>
          </a:p>
          <a:p>
            <a:pPr lvl="1"/>
            <a:r>
              <a:rPr lang="en-US" dirty="0" smtClean="0"/>
              <a:t>Highest point in a reaction diagram</a:t>
            </a:r>
          </a:p>
          <a:p>
            <a:pPr lvl="2"/>
            <a:r>
              <a:rPr lang="en-US" dirty="0" smtClean="0"/>
              <a:t>Unfavorable state due to high energy</a:t>
            </a:r>
          </a:p>
          <a:p>
            <a:pPr lvl="1"/>
            <a:r>
              <a:rPr lang="en-US" dirty="0" smtClean="0"/>
              <a:t>New bonds form, old bonds break</a:t>
            </a:r>
          </a:p>
          <a:p>
            <a:r>
              <a:rPr lang="en-US" dirty="0"/>
              <a:t>Activation Energy </a:t>
            </a:r>
            <a:r>
              <a:rPr lang="en-US" dirty="0" smtClean="0"/>
              <a:t>(E</a:t>
            </a:r>
            <a:r>
              <a:rPr lang="en-US" baseline="-25000" dirty="0" smtClean="0"/>
              <a:t>A</a:t>
            </a:r>
            <a:r>
              <a:rPr lang="en-US" dirty="0" smtClean="0"/>
              <a:t>)</a:t>
            </a:r>
            <a:endParaRPr lang="en-US" dirty="0"/>
          </a:p>
          <a:p>
            <a:pPr lvl="1"/>
            <a:r>
              <a:rPr lang="en-US" dirty="0"/>
              <a:t>Minimum amount of energy required to undergo a </a:t>
            </a:r>
            <a:r>
              <a:rPr lang="en-US" dirty="0" smtClean="0"/>
              <a:t>reaction</a:t>
            </a:r>
          </a:p>
          <a:p>
            <a:r>
              <a:rPr lang="en-US" dirty="0" smtClean="0"/>
              <a:t>Catalyst</a:t>
            </a:r>
          </a:p>
          <a:p>
            <a:pPr lvl="1"/>
            <a:r>
              <a:rPr lang="en-US" dirty="0" smtClean="0"/>
              <a:t>Not consumed in a reaction</a:t>
            </a:r>
          </a:p>
          <a:p>
            <a:pPr lvl="1"/>
            <a:r>
              <a:rPr lang="en-US" dirty="0" smtClean="0"/>
              <a:t>Speeds up the reaction by lowering activation energy</a:t>
            </a:r>
          </a:p>
          <a:p>
            <a:pPr lvl="1"/>
            <a:endParaRPr lang="en-US" dirty="0"/>
          </a:p>
          <a:p>
            <a:endParaRPr lang="en-US" dirty="0" smtClean="0"/>
          </a:p>
          <a:p>
            <a:pPr lvl="1"/>
            <a:endParaRPr lang="en-US" dirty="0"/>
          </a:p>
        </p:txBody>
      </p:sp>
      <p:pic>
        <p:nvPicPr>
          <p:cNvPr id="4" name="Picture 3" descr="CatalysisSche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446" y="2622873"/>
            <a:ext cx="3698535" cy="2173169"/>
          </a:xfrm>
          <a:prstGeom prst="rect">
            <a:avLst/>
          </a:prstGeom>
        </p:spPr>
      </p:pic>
      <p:sp>
        <p:nvSpPr>
          <p:cNvPr id="5" name="TextBox 4"/>
          <p:cNvSpPr txBox="1"/>
          <p:nvPr/>
        </p:nvSpPr>
        <p:spPr>
          <a:xfrm>
            <a:off x="6755819" y="2610824"/>
            <a:ext cx="1770135" cy="276999"/>
          </a:xfrm>
          <a:prstGeom prst="rect">
            <a:avLst/>
          </a:prstGeom>
          <a:noFill/>
        </p:spPr>
        <p:txBody>
          <a:bodyPr wrap="square" rtlCol="0">
            <a:spAutoFit/>
          </a:bodyPr>
          <a:lstStyle/>
          <a:p>
            <a:r>
              <a:rPr lang="en-US" sz="1200" dirty="0" smtClean="0"/>
              <a:t>Transition State</a:t>
            </a:r>
            <a:endParaRPr lang="en-US" sz="1200" dirty="0"/>
          </a:p>
        </p:txBody>
      </p:sp>
      <p:sp>
        <p:nvSpPr>
          <p:cNvPr id="6" name="TextBox 5"/>
          <p:cNvSpPr txBox="1"/>
          <p:nvPr/>
        </p:nvSpPr>
        <p:spPr>
          <a:xfrm>
            <a:off x="5134534" y="6053748"/>
            <a:ext cx="3698810" cy="707886"/>
          </a:xfrm>
          <a:prstGeom prst="rect">
            <a:avLst/>
          </a:prstGeom>
          <a:noFill/>
        </p:spPr>
        <p:txBody>
          <a:bodyPr wrap="square" rtlCol="0">
            <a:spAutoFit/>
          </a:bodyPr>
          <a:lstStyle/>
          <a:p>
            <a:r>
              <a:rPr lang="en-US" sz="1000" dirty="0"/>
              <a:t>"</a:t>
            </a:r>
            <a:r>
              <a:rPr lang="en-US" sz="1000" dirty="0" err="1"/>
              <a:t>File:CatalysisScheme.png</a:t>
            </a:r>
            <a:r>
              <a:rPr lang="en-US" sz="1000" dirty="0"/>
              <a:t>." </a:t>
            </a:r>
            <a:r>
              <a:rPr lang="en-US" sz="1000" i="1" dirty="0"/>
              <a:t>Wikimedia Commons, the free media repository</a:t>
            </a:r>
            <a:r>
              <a:rPr lang="en-US" sz="1000" dirty="0"/>
              <a:t>. 20 May 2016, 00:33 UTC. 3 Apr 2019, 07:37 &lt;</a:t>
            </a:r>
            <a:r>
              <a:rPr lang="en-US" sz="1000" dirty="0">
                <a:hlinkClick r:id="rId3"/>
              </a:rPr>
              <a:t>https://commons.wikimedia.org/w/index.php?title=File:CatalysisScheme.png&amp;oldid=196772638&gt;.</a:t>
            </a:r>
            <a:endParaRPr lang="en-US" sz="1000" dirty="0"/>
          </a:p>
        </p:txBody>
      </p:sp>
    </p:spTree>
    <p:extLst>
      <p:ext uri="{BB962C8B-B14F-4D97-AF65-F5344CB8AC3E}">
        <p14:creationId xmlns:p14="http://schemas.microsoft.com/office/powerpoint/2010/main" val="3862552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Rate</a:t>
            </a:r>
            <a:endParaRPr lang="en-US" dirty="0"/>
          </a:p>
        </p:txBody>
      </p:sp>
      <p:sp>
        <p:nvSpPr>
          <p:cNvPr id="3" name="Content Placeholder 2"/>
          <p:cNvSpPr>
            <a:spLocks noGrp="1"/>
          </p:cNvSpPr>
          <p:nvPr>
            <p:ph idx="1"/>
          </p:nvPr>
        </p:nvSpPr>
        <p:spPr>
          <a:xfrm>
            <a:off x="726141" y="1586753"/>
            <a:ext cx="7907795" cy="4571999"/>
          </a:xfrm>
        </p:spPr>
        <p:txBody>
          <a:bodyPr>
            <a:normAutofit fontScale="70000" lnSpcReduction="20000"/>
          </a:bodyPr>
          <a:lstStyle/>
          <a:p>
            <a:pPr marL="0" indent="0">
              <a:buNone/>
            </a:pPr>
            <a:r>
              <a:rPr lang="en-US" dirty="0" smtClean="0"/>
              <a:t>Reaction rate: The change in concentration of a reactant or product per time (M/s)</a:t>
            </a:r>
          </a:p>
          <a:p>
            <a:pPr marL="0" indent="0">
              <a:buNone/>
            </a:pPr>
            <a:r>
              <a:rPr lang="en-US" dirty="0" smtClean="0"/>
              <a:t>Consider: </a:t>
            </a:r>
          </a:p>
          <a:p>
            <a:pPr marL="0" indent="0">
              <a:buNone/>
            </a:pPr>
            <a:r>
              <a:rPr lang="en-US" dirty="0"/>
              <a:t>	</a:t>
            </a:r>
            <a:r>
              <a:rPr lang="en-US" dirty="0" err="1" smtClean="0"/>
              <a:t>aA</a:t>
            </a:r>
            <a:r>
              <a:rPr lang="en-US" dirty="0" smtClean="0"/>
              <a:t> + bB -&gt; cC + dD</a:t>
            </a:r>
          </a:p>
          <a:p>
            <a:pPr marL="0" indent="0">
              <a:buNone/>
            </a:pPr>
            <a:r>
              <a:rPr lang="en-US" dirty="0" smtClean="0"/>
              <a:t>Average Reaction Rate:</a:t>
            </a:r>
          </a:p>
          <a:p>
            <a:pPr marL="0" indent="0">
              <a:buNone/>
            </a:pPr>
            <a:r>
              <a:rPr lang="en-US" dirty="0"/>
              <a:t>	</a:t>
            </a:r>
            <a:r>
              <a:rPr lang="en-US" dirty="0" smtClean="0"/>
              <a:t>Rate =</a:t>
            </a:r>
          </a:p>
          <a:p>
            <a:pPr marL="0" indent="0">
              <a:buNone/>
            </a:pPr>
            <a:r>
              <a:rPr lang="en-US" dirty="0" smtClean="0"/>
              <a:t>Rate Law:</a:t>
            </a:r>
          </a:p>
          <a:p>
            <a:pPr marL="0" indent="0">
              <a:buNone/>
            </a:pPr>
            <a:r>
              <a:rPr lang="en-US" dirty="0"/>
              <a:t>	</a:t>
            </a:r>
            <a:r>
              <a:rPr lang="en-US" dirty="0" smtClean="0"/>
              <a:t>Rate = k[A]</a:t>
            </a:r>
            <a:r>
              <a:rPr lang="en-US" baseline="30000" dirty="0" smtClean="0"/>
              <a:t>x</a:t>
            </a:r>
            <a:r>
              <a:rPr lang="en-US" dirty="0" smtClean="0"/>
              <a:t>[B]</a:t>
            </a:r>
            <a:r>
              <a:rPr lang="en-US" baseline="30000" dirty="0" smtClean="0"/>
              <a:t>y</a:t>
            </a:r>
          </a:p>
          <a:p>
            <a:pPr lvl="1"/>
            <a:r>
              <a:rPr lang="en-US" sz="1500" dirty="0"/>
              <a:t>k</a:t>
            </a:r>
            <a:r>
              <a:rPr lang="en-US" sz="1500" dirty="0" smtClean="0"/>
              <a:t> is the is the rate constant</a:t>
            </a:r>
          </a:p>
          <a:p>
            <a:pPr lvl="1"/>
            <a:r>
              <a:rPr lang="en-US" sz="1500" dirty="0" smtClean="0"/>
              <a:t>x and y are the orders of each reactant</a:t>
            </a:r>
          </a:p>
          <a:p>
            <a:pPr lvl="2"/>
            <a:r>
              <a:rPr lang="en-US" sz="1300" dirty="0" smtClean="0"/>
              <a:t>0,1,2 </a:t>
            </a:r>
            <a:r>
              <a:rPr lang="mr-IN" sz="1300" dirty="0" smtClean="0"/>
              <a:t>–</a:t>
            </a:r>
            <a:r>
              <a:rPr lang="en-US" sz="1300" dirty="0" smtClean="0"/>
              <a:t> zeroeth, first, second</a:t>
            </a:r>
          </a:p>
          <a:p>
            <a:pPr lvl="2"/>
            <a:r>
              <a:rPr lang="en-US" sz="1300" dirty="0" smtClean="0"/>
              <a:t>Overall reaction order = x+y</a:t>
            </a:r>
          </a:p>
          <a:p>
            <a:endParaRPr lang="en-US" dirty="0" smtClean="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76606810"/>
              </p:ext>
            </p:extLst>
          </p:nvPr>
        </p:nvGraphicFramePr>
        <p:xfrm>
          <a:off x="4508500" y="3333750"/>
          <a:ext cx="127000" cy="190500"/>
        </p:xfrm>
        <a:graphic>
          <a:graphicData uri="http://schemas.openxmlformats.org/presentationml/2006/ole">
            <mc:AlternateContent xmlns:mc="http://schemas.openxmlformats.org/markup-compatibility/2006">
              <mc:Choice xmlns:v="urn:schemas-microsoft-com:vml" Requires="v">
                <p:oleObj spid="_x0000_s1086" name="Equation" r:id="rId3" imgW="127000" imgH="190500" progId="Equation.3">
                  <p:embed/>
                </p:oleObj>
              </mc:Choice>
              <mc:Fallback>
                <p:oleObj name="Equation" r:id="rId3" imgW="127000" imgH="190500" progId="Equation.3">
                  <p:embed/>
                  <p:pic>
                    <p:nvPicPr>
                      <p:cNvPr id="0" name=""/>
                      <p:cNvPicPr/>
                      <p:nvPr/>
                    </p:nvPicPr>
                    <p:blipFill>
                      <a:blip r:embed="rId4"/>
                      <a:stretch>
                        <a:fillRect/>
                      </a:stretch>
                    </p:blipFill>
                    <p:spPr>
                      <a:xfrm>
                        <a:off x="4508500" y="3333750"/>
                        <a:ext cx="127000" cy="1905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48154520"/>
              </p:ext>
            </p:extLst>
          </p:nvPr>
        </p:nvGraphicFramePr>
        <p:xfrm>
          <a:off x="2430603" y="3523287"/>
          <a:ext cx="3459874" cy="579665"/>
        </p:xfrm>
        <a:graphic>
          <a:graphicData uri="http://schemas.openxmlformats.org/presentationml/2006/ole">
            <mc:AlternateContent xmlns:mc="http://schemas.openxmlformats.org/markup-compatibility/2006">
              <mc:Choice xmlns:v="urn:schemas-microsoft-com:vml" Requires="v">
                <p:oleObj spid="_x0000_s1087" name="Equation" r:id="rId5" imgW="2425700" imgH="406400" progId="Equation.3">
                  <p:embed/>
                </p:oleObj>
              </mc:Choice>
              <mc:Fallback>
                <p:oleObj name="Equation" r:id="rId5" imgW="2425700" imgH="406400" progId="Equation.3">
                  <p:embed/>
                  <p:pic>
                    <p:nvPicPr>
                      <p:cNvPr id="0" name=""/>
                      <p:cNvPicPr/>
                      <p:nvPr/>
                    </p:nvPicPr>
                    <p:blipFill>
                      <a:blip r:embed="rId6"/>
                      <a:stretch>
                        <a:fillRect/>
                      </a:stretch>
                    </p:blipFill>
                    <p:spPr>
                      <a:xfrm>
                        <a:off x="2430603" y="3523287"/>
                        <a:ext cx="3459874" cy="579665"/>
                      </a:xfrm>
                      <a:prstGeom prst="rect">
                        <a:avLst/>
                      </a:prstGeom>
                    </p:spPr>
                  </p:pic>
                </p:oleObj>
              </mc:Fallback>
            </mc:AlternateContent>
          </a:graphicData>
        </a:graphic>
      </p:graphicFrame>
      <p:pic>
        <p:nvPicPr>
          <p:cNvPr id="6" name="Picture 5" descr="Reaction_Progress_Kinetics_Data_Presentation.png"/>
          <p:cNvPicPr>
            <a:picLocks noChangeAspect="1"/>
          </p:cNvPicPr>
          <p:nvPr/>
        </p:nvPicPr>
        <p:blipFill rotWithShape="1">
          <a:blip r:embed="rId7">
            <a:extLst>
              <a:ext uri="{28A0092B-C50C-407E-A947-70E740481C1C}">
                <a14:useLocalDpi xmlns:a14="http://schemas.microsoft.com/office/drawing/2010/main" val="0"/>
              </a:ext>
            </a:extLst>
          </a:blip>
          <a:srcRect l="3295" r="52045" b="50432"/>
          <a:stretch/>
        </p:blipFill>
        <p:spPr>
          <a:xfrm>
            <a:off x="5587914" y="4102952"/>
            <a:ext cx="2648314" cy="2531531"/>
          </a:xfrm>
          <a:prstGeom prst="rect">
            <a:avLst/>
          </a:prstGeom>
        </p:spPr>
      </p:pic>
      <p:sp>
        <p:nvSpPr>
          <p:cNvPr id="7" name="TextBox 6"/>
          <p:cNvSpPr txBox="1"/>
          <p:nvPr/>
        </p:nvSpPr>
        <p:spPr>
          <a:xfrm>
            <a:off x="3683087" y="4162551"/>
            <a:ext cx="1904826" cy="553998"/>
          </a:xfrm>
          <a:prstGeom prst="rect">
            <a:avLst/>
          </a:prstGeom>
          <a:noFill/>
        </p:spPr>
        <p:txBody>
          <a:bodyPr wrap="square" rtlCol="0">
            <a:spAutoFit/>
          </a:bodyPr>
          <a:lstStyle/>
          <a:p>
            <a:endParaRPr lang="en-US" sz="3000" dirty="0"/>
          </a:p>
        </p:txBody>
      </p:sp>
      <p:sp>
        <p:nvSpPr>
          <p:cNvPr id="9" name="TextBox 8"/>
          <p:cNvSpPr txBox="1"/>
          <p:nvPr/>
        </p:nvSpPr>
        <p:spPr>
          <a:xfrm>
            <a:off x="267343" y="6046578"/>
            <a:ext cx="4728647" cy="707886"/>
          </a:xfrm>
          <a:prstGeom prst="rect">
            <a:avLst/>
          </a:prstGeom>
          <a:noFill/>
        </p:spPr>
        <p:txBody>
          <a:bodyPr wrap="square" rtlCol="0">
            <a:spAutoFit/>
          </a:bodyPr>
          <a:lstStyle/>
          <a:p>
            <a:r>
              <a:rPr lang="en-US" sz="1000" dirty="0"/>
              <a:t>"</a:t>
            </a:r>
            <a:r>
              <a:rPr lang="en-US" sz="1000" dirty="0" err="1"/>
              <a:t>File:Reaction</a:t>
            </a:r>
            <a:r>
              <a:rPr lang="en-US" sz="1000" dirty="0"/>
              <a:t> Progress Kinetics Data </a:t>
            </a:r>
            <a:r>
              <a:rPr lang="en-US" sz="1000" dirty="0" err="1"/>
              <a:t>Presentation.png</a:t>
            </a:r>
            <a:r>
              <a:rPr lang="en-US" sz="1000" dirty="0"/>
              <a:t>." </a:t>
            </a:r>
            <a:r>
              <a:rPr lang="en-US" sz="1000" i="1" dirty="0"/>
              <a:t>Wikimedia Commons, the free media repository</a:t>
            </a:r>
            <a:r>
              <a:rPr lang="en-US" sz="1000" dirty="0"/>
              <a:t>. 11 Nov 2016, 14:57 UTC. 1 Apr 2019, 11:10 &lt;</a:t>
            </a:r>
            <a:r>
              <a:rPr lang="en-US" sz="1000" dirty="0">
                <a:hlinkClick r:id="rId8"/>
              </a:rPr>
              <a:t>https://commons.wikimedia.org/w/index.php?title=File:Reaction_Progress_Kinetics_Data_Presentation.png&amp;oldid=213092488&gt;.</a:t>
            </a:r>
            <a:endParaRPr lang="en-US" sz="1000" dirty="0"/>
          </a:p>
        </p:txBody>
      </p:sp>
    </p:spTree>
    <p:extLst>
      <p:ext uri="{BB962C8B-B14F-4D97-AF65-F5344CB8AC3E}">
        <p14:creationId xmlns:p14="http://schemas.microsoft.com/office/powerpoint/2010/main" val="2430971247"/>
      </p:ext>
    </p:extLst>
  </p:cSld>
  <p:clrMapOvr>
    <a:masterClrMapping/>
  </p:clrMapOvr>
  <mc:AlternateContent xmlns:mc="http://schemas.openxmlformats.org/markup-compatibility/2006" xmlns:p14="http://schemas.microsoft.com/office/powerpoint/2010/main">
    <mc:Choice Requires="p14">
      <p:transition spd="slow" p14:dur="2000" advTm="8177"/>
    </mc:Choice>
    <mc:Fallback xmlns="">
      <p:transition xmlns:p14="http://schemas.microsoft.com/office/powerpoint/2010/main" spd="slow" advTm="8177"/>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Rate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Reactant Order determined experimentally</a:t>
            </a:r>
          </a:p>
          <a:p>
            <a:pPr marL="0" indent="0">
              <a:buNone/>
            </a:pPr>
            <a:endParaRPr lang="en-US" dirty="0"/>
          </a:p>
          <a:p>
            <a:endParaRPr lang="en-US" dirty="0" smtClean="0"/>
          </a:p>
          <a:p>
            <a:endParaRPr lang="en-US" dirty="0"/>
          </a:p>
          <a:p>
            <a:endParaRPr lang="en-US" dirty="0" smtClean="0"/>
          </a:p>
          <a:p>
            <a:endParaRPr lang="en-US" dirty="0" smtClean="0"/>
          </a:p>
          <a:p>
            <a:r>
              <a:rPr lang="en-US" dirty="0" smtClean="0"/>
              <a:t>The linear graph determines the order of the reactant</a:t>
            </a:r>
          </a:p>
          <a:p>
            <a:pPr lvl="1"/>
            <a:r>
              <a:rPr lang="en-US" dirty="0" smtClean="0"/>
              <a:t>k = </a:t>
            </a:r>
            <a:endParaRPr lang="en-US" dirty="0"/>
          </a:p>
        </p:txBody>
      </p:sp>
      <p:pic>
        <p:nvPicPr>
          <p:cNvPr id="5" name="Picture 4" descr="chembook_kinetics_graphik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546047"/>
            <a:ext cx="7620000" cy="276860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280530944"/>
              </p:ext>
            </p:extLst>
          </p:nvPr>
        </p:nvGraphicFramePr>
        <p:xfrm>
          <a:off x="2193056" y="5694737"/>
          <a:ext cx="568354" cy="396125"/>
        </p:xfrm>
        <a:graphic>
          <a:graphicData uri="http://schemas.openxmlformats.org/presentationml/2006/ole">
            <mc:AlternateContent xmlns:mc="http://schemas.openxmlformats.org/markup-compatibility/2006">
              <mc:Choice xmlns:v="urn:schemas-microsoft-com:vml" Requires="v">
                <p:oleObj spid="_x0000_s3086" name="Equation" r:id="rId5" imgW="419100" imgH="292100" progId="Equation.3">
                  <p:embed/>
                </p:oleObj>
              </mc:Choice>
              <mc:Fallback>
                <p:oleObj name="Equation" r:id="rId5" imgW="419100" imgH="292100" progId="Equation.3">
                  <p:embed/>
                  <p:pic>
                    <p:nvPicPr>
                      <p:cNvPr id="0" name=""/>
                      <p:cNvPicPr/>
                      <p:nvPr/>
                    </p:nvPicPr>
                    <p:blipFill>
                      <a:blip r:embed="rId6"/>
                      <a:stretch>
                        <a:fillRect/>
                      </a:stretch>
                    </p:blipFill>
                    <p:spPr>
                      <a:xfrm>
                        <a:off x="2193056" y="5694737"/>
                        <a:ext cx="568354" cy="396125"/>
                      </a:xfrm>
                      <a:prstGeom prst="rect">
                        <a:avLst/>
                      </a:prstGeom>
                    </p:spPr>
                  </p:pic>
                </p:oleObj>
              </mc:Fallback>
            </mc:AlternateContent>
          </a:graphicData>
        </a:graphic>
      </p:graphicFrame>
      <p:sp>
        <p:nvSpPr>
          <p:cNvPr id="7" name="TextBox 6"/>
          <p:cNvSpPr txBox="1"/>
          <p:nvPr/>
        </p:nvSpPr>
        <p:spPr>
          <a:xfrm>
            <a:off x="1900896" y="2189212"/>
            <a:ext cx="1721027" cy="369332"/>
          </a:xfrm>
          <a:prstGeom prst="rect">
            <a:avLst/>
          </a:prstGeom>
          <a:noFill/>
        </p:spPr>
        <p:txBody>
          <a:bodyPr wrap="square" rtlCol="0">
            <a:spAutoFit/>
          </a:bodyPr>
          <a:lstStyle/>
          <a:p>
            <a:r>
              <a:rPr lang="en-US" dirty="0" smtClean="0"/>
              <a:t>Zeroeth</a:t>
            </a:r>
            <a:endParaRPr lang="en-US" dirty="0"/>
          </a:p>
        </p:txBody>
      </p:sp>
      <p:sp>
        <p:nvSpPr>
          <p:cNvPr id="8" name="TextBox 7"/>
          <p:cNvSpPr txBox="1"/>
          <p:nvPr/>
        </p:nvSpPr>
        <p:spPr>
          <a:xfrm>
            <a:off x="4494721" y="2176715"/>
            <a:ext cx="1750969" cy="369332"/>
          </a:xfrm>
          <a:prstGeom prst="rect">
            <a:avLst/>
          </a:prstGeom>
          <a:noFill/>
        </p:spPr>
        <p:txBody>
          <a:bodyPr wrap="square" rtlCol="0">
            <a:spAutoFit/>
          </a:bodyPr>
          <a:lstStyle/>
          <a:p>
            <a:r>
              <a:rPr lang="en-US" dirty="0" smtClean="0"/>
              <a:t>First</a:t>
            </a:r>
            <a:endParaRPr lang="en-US" dirty="0"/>
          </a:p>
        </p:txBody>
      </p:sp>
      <p:sp>
        <p:nvSpPr>
          <p:cNvPr id="9" name="TextBox 8"/>
          <p:cNvSpPr txBox="1"/>
          <p:nvPr/>
        </p:nvSpPr>
        <p:spPr>
          <a:xfrm>
            <a:off x="6888285" y="2087264"/>
            <a:ext cx="2255715" cy="369332"/>
          </a:xfrm>
          <a:prstGeom prst="rect">
            <a:avLst/>
          </a:prstGeom>
          <a:noFill/>
        </p:spPr>
        <p:txBody>
          <a:bodyPr wrap="square" rtlCol="0">
            <a:spAutoFit/>
          </a:bodyPr>
          <a:lstStyle/>
          <a:p>
            <a:r>
              <a:rPr lang="en-US" dirty="0" smtClean="0"/>
              <a:t>Second</a:t>
            </a:r>
            <a:endParaRPr lang="en-US" dirty="0"/>
          </a:p>
        </p:txBody>
      </p:sp>
    </p:spTree>
    <p:extLst>
      <p:ext uri="{BB962C8B-B14F-4D97-AF65-F5344CB8AC3E}">
        <p14:creationId xmlns:p14="http://schemas.microsoft.com/office/powerpoint/2010/main" val="2360181529"/>
      </p:ext>
    </p:extLst>
  </p:cSld>
  <p:clrMapOvr>
    <a:masterClrMapping/>
  </p:clrMapOvr>
  <mc:AlternateContent xmlns:mc="http://schemas.openxmlformats.org/markup-compatibility/2006" xmlns:p14="http://schemas.microsoft.com/office/powerpoint/2010/main">
    <mc:Choice Requires="p14">
      <p:transition spd="slow" p14:dur="2000" advTm="1426"/>
    </mc:Choice>
    <mc:Fallback xmlns="">
      <p:transition xmlns:p14="http://schemas.microsoft.com/office/powerpoint/2010/main" spd="slow" advTm="1426"/>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Rate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 Rate Method</a:t>
            </a:r>
          </a:p>
          <a:p>
            <a:pPr marL="457200" lvl="1" indent="0">
              <a:buNone/>
            </a:pPr>
            <a:r>
              <a:rPr lang="en-US" dirty="0"/>
              <a:t>	</a:t>
            </a:r>
            <a:r>
              <a:rPr lang="en-US" dirty="0" smtClean="0"/>
              <a:t>Consider:</a:t>
            </a:r>
          </a:p>
          <a:p>
            <a:pPr marL="457200" lvl="1" indent="0">
              <a:buNone/>
            </a:pPr>
            <a:r>
              <a:rPr lang="en-US" dirty="0"/>
              <a:t>	</a:t>
            </a:r>
            <a:r>
              <a:rPr lang="en-US" dirty="0" smtClean="0"/>
              <a:t>	NH</a:t>
            </a:r>
            <a:r>
              <a:rPr lang="en-US" baseline="-25000" dirty="0" smtClean="0"/>
              <a:t>4</a:t>
            </a:r>
            <a:r>
              <a:rPr lang="en-US" baseline="30000" dirty="0" smtClean="0"/>
              <a:t>+</a:t>
            </a:r>
            <a:r>
              <a:rPr lang="en-US" baseline="30000" dirty="0"/>
              <a:t> </a:t>
            </a:r>
            <a:r>
              <a:rPr lang="en-US" dirty="0" smtClean="0"/>
              <a:t>+</a:t>
            </a:r>
            <a:r>
              <a:rPr lang="en-US" baseline="30000" dirty="0" smtClean="0"/>
              <a:t> </a:t>
            </a:r>
            <a:r>
              <a:rPr lang="en-US" dirty="0" smtClean="0"/>
              <a:t>NO</a:t>
            </a:r>
            <a:r>
              <a:rPr lang="en-US" baseline="-25000" dirty="0" smtClean="0"/>
              <a:t>2</a:t>
            </a:r>
            <a:r>
              <a:rPr lang="en-US" dirty="0" smtClean="0"/>
              <a:t> -&gt; N</a:t>
            </a:r>
            <a:r>
              <a:rPr lang="en-US" baseline="-25000" dirty="0" smtClean="0"/>
              <a:t>2</a:t>
            </a:r>
            <a:r>
              <a:rPr lang="en-US" dirty="0" smtClean="0"/>
              <a:t> +2H</a:t>
            </a:r>
            <a:r>
              <a:rPr lang="en-US" baseline="-25000" dirty="0" smtClean="0"/>
              <a:t>2</a:t>
            </a:r>
            <a:r>
              <a:rPr lang="en-US" dirty="0" smtClean="0"/>
              <a:t>O</a:t>
            </a:r>
          </a:p>
          <a:p>
            <a:pPr marL="457200" lvl="1" indent="0">
              <a:buNone/>
            </a:pPr>
            <a:r>
              <a:rPr lang="en-US" dirty="0"/>
              <a:t>	</a:t>
            </a:r>
            <a:r>
              <a:rPr lang="en-US" dirty="0" smtClean="0"/>
              <a:t>Experiment:</a:t>
            </a:r>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Calculation:</a:t>
            </a:r>
          </a:p>
          <a:p>
            <a:pPr marL="457200" lvl="1" indent="0">
              <a:buNone/>
            </a:pPr>
            <a:r>
              <a:rPr lang="en-US" dirty="0"/>
              <a:t>	</a:t>
            </a:r>
            <a:r>
              <a:rPr lang="en-US" dirty="0" smtClean="0"/>
              <a:t>	NH</a:t>
            </a:r>
            <a:r>
              <a:rPr lang="en-US" baseline="-25000" dirty="0" smtClean="0"/>
              <a:t>4</a:t>
            </a:r>
            <a:r>
              <a:rPr lang="en-US" dirty="0" smtClean="0"/>
              <a:t> reactant order </a:t>
            </a:r>
          </a:p>
          <a:p>
            <a:pPr marL="457200" lvl="1" indent="0">
              <a:buNone/>
            </a:pPr>
            <a:r>
              <a:rPr lang="en-US" dirty="0"/>
              <a:t>	</a:t>
            </a:r>
            <a:r>
              <a:rPr lang="en-US" dirty="0" smtClean="0"/>
              <a:t>	NO</a:t>
            </a:r>
            <a:r>
              <a:rPr lang="en-US" baseline="-25000" dirty="0" smtClean="0"/>
              <a:t>2</a:t>
            </a:r>
            <a:r>
              <a:rPr lang="en-US" dirty="0" smtClean="0"/>
              <a:t> reactant order</a:t>
            </a:r>
          </a:p>
          <a:p>
            <a:pPr marL="457200" lvl="1"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7271814"/>
              </p:ext>
            </p:extLst>
          </p:nvPr>
        </p:nvGraphicFramePr>
        <p:xfrm>
          <a:off x="1524000" y="3355946"/>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Experiment</a:t>
                      </a:r>
                      <a:endParaRPr lang="en-US" dirty="0"/>
                    </a:p>
                  </a:txBody>
                  <a:tcPr/>
                </a:tc>
                <a:tc>
                  <a:txBody>
                    <a:bodyPr/>
                    <a:lstStyle/>
                    <a:p>
                      <a:r>
                        <a:rPr lang="en-US" dirty="0" smtClean="0"/>
                        <a:t>[NH</a:t>
                      </a:r>
                      <a:r>
                        <a:rPr lang="en-US" baseline="-25000" dirty="0" smtClean="0"/>
                        <a:t>4</a:t>
                      </a:r>
                      <a:r>
                        <a:rPr lang="en-US" baseline="30000" dirty="0" smtClean="0"/>
                        <a:t>+</a:t>
                      </a:r>
                      <a:r>
                        <a:rPr lang="en-US" baseline="0" dirty="0" smtClean="0"/>
                        <a:t>]</a:t>
                      </a:r>
                      <a:endParaRPr lang="en-US" dirty="0"/>
                    </a:p>
                  </a:txBody>
                  <a:tcPr/>
                </a:tc>
                <a:tc>
                  <a:txBody>
                    <a:bodyPr/>
                    <a:lstStyle/>
                    <a:p>
                      <a:r>
                        <a:rPr lang="en-US" dirty="0" smtClean="0"/>
                        <a:t>[NO</a:t>
                      </a:r>
                      <a:r>
                        <a:rPr lang="en-US" baseline="-25000" dirty="0" smtClean="0"/>
                        <a:t>2</a:t>
                      </a:r>
                      <a:r>
                        <a:rPr lang="en-US" baseline="0" dirty="0" smtClean="0"/>
                        <a:t>]</a:t>
                      </a:r>
                      <a:endParaRPr lang="en-US" dirty="0"/>
                    </a:p>
                  </a:txBody>
                  <a:tcPr/>
                </a:tc>
                <a:tc>
                  <a:txBody>
                    <a:bodyPr/>
                    <a:lstStyle/>
                    <a:p>
                      <a:r>
                        <a:rPr lang="en-US" dirty="0" smtClean="0"/>
                        <a:t>Initial Rate</a:t>
                      </a:r>
                      <a:endParaRPr lang="en-US" dirty="0"/>
                    </a:p>
                  </a:txBody>
                  <a:tcPr/>
                </a:tc>
              </a:tr>
              <a:tr h="370840">
                <a:tc>
                  <a:txBody>
                    <a:bodyPr/>
                    <a:lstStyle/>
                    <a:p>
                      <a:r>
                        <a:rPr lang="en-US" dirty="0" smtClean="0"/>
                        <a:t>1</a:t>
                      </a:r>
                      <a:endParaRPr lang="en-US" dirty="0"/>
                    </a:p>
                  </a:txBody>
                  <a:tcPr/>
                </a:tc>
                <a:tc>
                  <a:txBody>
                    <a:bodyPr/>
                    <a:lstStyle/>
                    <a:p>
                      <a:r>
                        <a:rPr lang="en-US" dirty="0" smtClean="0"/>
                        <a:t>0.010 M</a:t>
                      </a:r>
                      <a:endParaRPr lang="en-US" dirty="0"/>
                    </a:p>
                  </a:txBody>
                  <a:tcPr/>
                </a:tc>
                <a:tc>
                  <a:txBody>
                    <a:bodyPr/>
                    <a:lstStyle/>
                    <a:p>
                      <a:r>
                        <a:rPr lang="en-US" dirty="0" smtClean="0"/>
                        <a:t>0.020 M</a:t>
                      </a:r>
                      <a:endParaRPr lang="en-US" dirty="0"/>
                    </a:p>
                  </a:txBody>
                  <a:tcPr/>
                </a:tc>
                <a:tc>
                  <a:txBody>
                    <a:bodyPr/>
                    <a:lstStyle/>
                    <a:p>
                      <a:r>
                        <a:rPr lang="en-US" dirty="0" smtClean="0"/>
                        <a:t>0.020 M/s</a:t>
                      </a:r>
                      <a:endParaRPr lang="en-US" dirty="0"/>
                    </a:p>
                  </a:txBody>
                  <a:tcPr/>
                </a:tc>
              </a:tr>
              <a:tr h="370840">
                <a:tc>
                  <a:txBody>
                    <a:bodyPr/>
                    <a:lstStyle/>
                    <a:p>
                      <a:r>
                        <a:rPr lang="en-US" dirty="0" smtClean="0"/>
                        <a:t>2</a:t>
                      </a:r>
                      <a:endParaRPr lang="en-US" dirty="0"/>
                    </a:p>
                  </a:txBody>
                  <a:tcPr/>
                </a:tc>
                <a:tc>
                  <a:txBody>
                    <a:bodyPr/>
                    <a:lstStyle/>
                    <a:p>
                      <a:r>
                        <a:rPr lang="en-US" dirty="0" smtClean="0"/>
                        <a:t>0.020 M</a:t>
                      </a:r>
                      <a:endParaRPr lang="en-US" dirty="0"/>
                    </a:p>
                  </a:txBody>
                  <a:tcPr/>
                </a:tc>
                <a:tc>
                  <a:txBody>
                    <a:bodyPr/>
                    <a:lstStyle/>
                    <a:p>
                      <a:r>
                        <a:rPr lang="en-US" dirty="0" smtClean="0"/>
                        <a:t>0.020 M</a:t>
                      </a:r>
                      <a:endParaRPr lang="en-US" dirty="0"/>
                    </a:p>
                  </a:txBody>
                  <a:tcPr/>
                </a:tc>
                <a:tc>
                  <a:txBody>
                    <a:bodyPr/>
                    <a:lstStyle/>
                    <a:p>
                      <a:r>
                        <a:rPr lang="en-US" dirty="0" smtClean="0"/>
                        <a:t>0.040 M/s</a:t>
                      </a:r>
                      <a:endParaRPr lang="en-US" dirty="0"/>
                    </a:p>
                  </a:txBody>
                  <a:tcPr/>
                </a:tc>
              </a:tr>
              <a:tr h="370840">
                <a:tc>
                  <a:txBody>
                    <a:bodyPr/>
                    <a:lstStyle/>
                    <a:p>
                      <a:r>
                        <a:rPr lang="en-US" dirty="0" smtClean="0"/>
                        <a:t>3</a:t>
                      </a:r>
                      <a:endParaRPr lang="en-US" dirty="0"/>
                    </a:p>
                  </a:txBody>
                  <a:tcPr/>
                </a:tc>
                <a:tc>
                  <a:txBody>
                    <a:bodyPr/>
                    <a:lstStyle/>
                    <a:p>
                      <a:r>
                        <a:rPr lang="en-US" dirty="0" smtClean="0"/>
                        <a:t>0.010 M</a:t>
                      </a:r>
                      <a:endParaRPr lang="en-US" dirty="0"/>
                    </a:p>
                  </a:txBody>
                  <a:tcPr/>
                </a:tc>
                <a:tc>
                  <a:txBody>
                    <a:bodyPr/>
                    <a:lstStyle/>
                    <a:p>
                      <a:r>
                        <a:rPr lang="en-US" dirty="0" smtClean="0"/>
                        <a:t>0.010 M</a:t>
                      </a:r>
                      <a:endParaRPr lang="en-US" dirty="0"/>
                    </a:p>
                  </a:txBody>
                  <a:tcPr/>
                </a:tc>
                <a:tc>
                  <a:txBody>
                    <a:bodyPr/>
                    <a:lstStyle/>
                    <a:p>
                      <a:r>
                        <a:rPr lang="en-US" dirty="0" smtClean="0"/>
                        <a:t>0.005 M/s</a:t>
                      </a:r>
                      <a:endParaRPr lang="en-US" dirty="0"/>
                    </a:p>
                  </a:txBody>
                  <a:tcPr/>
                </a:tc>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93415749"/>
              </p:ext>
            </p:extLst>
          </p:nvPr>
        </p:nvGraphicFramePr>
        <p:xfrm>
          <a:off x="1143000" y="3340100"/>
          <a:ext cx="6858000" cy="177800"/>
        </p:xfrm>
        <a:graphic>
          <a:graphicData uri="http://schemas.openxmlformats.org/presentationml/2006/ole">
            <mc:AlternateContent xmlns:mc="http://schemas.openxmlformats.org/markup-compatibility/2006">
              <mc:Choice xmlns:v="urn:schemas-microsoft-com:vml" Requires="v">
                <p:oleObj spid="_x0000_s4129" name="Document" r:id="rId3" imgW="6858000" imgH="177800" progId="Word.Document.12">
                  <p:embed/>
                </p:oleObj>
              </mc:Choice>
              <mc:Fallback>
                <p:oleObj name="Document" r:id="rId3" imgW="6858000" imgH="177800" progId="Word.Document.12">
                  <p:embed/>
                  <p:pic>
                    <p:nvPicPr>
                      <p:cNvPr id="0" name=""/>
                      <p:cNvPicPr/>
                      <p:nvPr/>
                    </p:nvPicPr>
                    <p:blipFill>
                      <a:blip r:embed="rId4"/>
                      <a:stretch>
                        <a:fillRect/>
                      </a:stretch>
                    </p:blipFill>
                    <p:spPr>
                      <a:xfrm>
                        <a:off x="1143000" y="3340100"/>
                        <a:ext cx="6858000" cy="177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789238539"/>
              </p:ext>
            </p:extLst>
          </p:nvPr>
        </p:nvGraphicFramePr>
        <p:xfrm>
          <a:off x="5148263" y="5160810"/>
          <a:ext cx="2289175" cy="557365"/>
        </p:xfrm>
        <a:graphic>
          <a:graphicData uri="http://schemas.openxmlformats.org/presentationml/2006/ole">
            <mc:AlternateContent xmlns:mc="http://schemas.openxmlformats.org/markup-compatibility/2006">
              <mc:Choice xmlns:v="urn:schemas-microsoft-com:vml" Requires="v">
                <p:oleObj spid="_x0000_s4130" name="Equation" r:id="rId5" imgW="1511300" imgH="406400" progId="Equation.3">
                  <p:embed/>
                </p:oleObj>
              </mc:Choice>
              <mc:Fallback>
                <p:oleObj name="Equation" r:id="rId5" imgW="1511300" imgH="406400" progId="Equation.3">
                  <p:embed/>
                  <p:pic>
                    <p:nvPicPr>
                      <p:cNvPr id="0" name=""/>
                      <p:cNvPicPr/>
                      <p:nvPr/>
                    </p:nvPicPr>
                    <p:blipFill>
                      <a:blip r:embed="rId6"/>
                      <a:stretch>
                        <a:fillRect/>
                      </a:stretch>
                    </p:blipFill>
                    <p:spPr>
                      <a:xfrm>
                        <a:off x="5148263" y="5160810"/>
                        <a:ext cx="2289175" cy="55736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84473363"/>
              </p:ext>
            </p:extLst>
          </p:nvPr>
        </p:nvGraphicFramePr>
        <p:xfrm>
          <a:off x="5148263" y="5766394"/>
          <a:ext cx="2289175" cy="595558"/>
        </p:xfrm>
        <a:graphic>
          <a:graphicData uri="http://schemas.openxmlformats.org/presentationml/2006/ole">
            <mc:AlternateContent xmlns:mc="http://schemas.openxmlformats.org/markup-compatibility/2006">
              <mc:Choice xmlns:v="urn:schemas-microsoft-com:vml" Requires="v">
                <p:oleObj spid="_x0000_s4131" name="Equation" r:id="rId7" imgW="1562100" imgH="406400" progId="Equation.3">
                  <p:embed/>
                </p:oleObj>
              </mc:Choice>
              <mc:Fallback>
                <p:oleObj name="Equation" r:id="rId7" imgW="1562100" imgH="406400" progId="Equation.3">
                  <p:embed/>
                  <p:pic>
                    <p:nvPicPr>
                      <p:cNvPr id="0" name=""/>
                      <p:cNvPicPr/>
                      <p:nvPr/>
                    </p:nvPicPr>
                    <p:blipFill>
                      <a:blip r:embed="rId8"/>
                      <a:stretch>
                        <a:fillRect/>
                      </a:stretch>
                    </p:blipFill>
                    <p:spPr>
                      <a:xfrm>
                        <a:off x="5148263" y="5766394"/>
                        <a:ext cx="2289175" cy="595558"/>
                      </a:xfrm>
                      <a:prstGeom prst="rect">
                        <a:avLst/>
                      </a:prstGeom>
                    </p:spPr>
                  </p:pic>
                </p:oleObj>
              </mc:Fallback>
            </mc:AlternateContent>
          </a:graphicData>
        </a:graphic>
      </p:graphicFrame>
    </p:spTree>
    <p:extLst>
      <p:ext uri="{BB962C8B-B14F-4D97-AF65-F5344CB8AC3E}">
        <p14:creationId xmlns:p14="http://schemas.microsoft.com/office/powerpoint/2010/main" val="4212143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Periodic Table</a:t>
            </a:r>
            <a:endParaRPr lang="en-US" dirty="0"/>
          </a:p>
        </p:txBody>
      </p:sp>
      <p:sp>
        <p:nvSpPr>
          <p:cNvPr id="3" name="Content Placeholder 2"/>
          <p:cNvSpPr>
            <a:spLocks noGrp="1"/>
          </p:cNvSpPr>
          <p:nvPr>
            <p:ph idx="1"/>
          </p:nvPr>
        </p:nvSpPr>
        <p:spPr>
          <a:xfrm>
            <a:off x="726141" y="1586753"/>
            <a:ext cx="3309637" cy="4571999"/>
          </a:xfrm>
        </p:spPr>
        <p:txBody>
          <a:bodyPr>
            <a:normAutofit fontScale="62500" lnSpcReduction="20000"/>
          </a:bodyPr>
          <a:lstStyle/>
          <a:p>
            <a:r>
              <a:rPr lang="en-US" dirty="0" smtClean="0"/>
              <a:t>Group 1  - Alkali Metals</a:t>
            </a:r>
          </a:p>
          <a:p>
            <a:r>
              <a:rPr lang="en-US" dirty="0" smtClean="0"/>
              <a:t>Group 2 - Alkali Earth Metals</a:t>
            </a:r>
          </a:p>
          <a:p>
            <a:r>
              <a:rPr lang="en-US" dirty="0" smtClean="0"/>
              <a:t>Group 4-12  - Transition Metals</a:t>
            </a:r>
          </a:p>
          <a:p>
            <a:r>
              <a:rPr lang="en-US" dirty="0" smtClean="0"/>
              <a:t>Group 13-16 </a:t>
            </a:r>
          </a:p>
          <a:p>
            <a:pPr lvl="1"/>
            <a:r>
              <a:rPr lang="en-US" smtClean="0"/>
              <a:t>Post </a:t>
            </a:r>
            <a:r>
              <a:rPr lang="en-US" dirty="0" smtClean="0"/>
              <a:t>Transition Metals</a:t>
            </a:r>
          </a:p>
          <a:p>
            <a:pPr lvl="1"/>
            <a:r>
              <a:rPr lang="en-US" dirty="0" err="1" smtClean="0"/>
              <a:t>Metaloid</a:t>
            </a:r>
            <a:endParaRPr lang="en-US" dirty="0" smtClean="0"/>
          </a:p>
          <a:p>
            <a:pPr lvl="1"/>
            <a:r>
              <a:rPr lang="en-US" dirty="0" smtClean="0"/>
              <a:t>Nonmetal</a:t>
            </a:r>
          </a:p>
          <a:p>
            <a:r>
              <a:rPr lang="en-US" dirty="0" smtClean="0"/>
              <a:t>Group 17 - Halogens</a:t>
            </a:r>
          </a:p>
          <a:p>
            <a:r>
              <a:rPr lang="en-US" dirty="0" smtClean="0"/>
              <a:t>Group 18 </a:t>
            </a:r>
            <a:r>
              <a:rPr lang="mr-IN" dirty="0" smtClean="0"/>
              <a:t>–</a:t>
            </a:r>
            <a:r>
              <a:rPr lang="en-US" dirty="0" smtClean="0"/>
              <a:t> Noble Gasses</a:t>
            </a:r>
          </a:p>
          <a:p>
            <a:pPr lvl="1"/>
            <a:r>
              <a:rPr lang="en-US" dirty="0" smtClean="0"/>
              <a:t>“Octet Rule”</a:t>
            </a:r>
          </a:p>
          <a:p>
            <a:endParaRPr lang="en-US" dirty="0"/>
          </a:p>
        </p:txBody>
      </p:sp>
      <p:pic>
        <p:nvPicPr>
          <p:cNvPr id="4" name="Picture 3" descr="1600px-Periodic_table_vectori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4666" y="1586753"/>
            <a:ext cx="5152050" cy="3645075"/>
          </a:xfrm>
          <a:prstGeom prst="rect">
            <a:avLst/>
          </a:prstGeom>
        </p:spPr>
      </p:pic>
      <p:sp>
        <p:nvSpPr>
          <p:cNvPr id="5" name="TextBox 4"/>
          <p:cNvSpPr txBox="1"/>
          <p:nvPr/>
        </p:nvSpPr>
        <p:spPr>
          <a:xfrm>
            <a:off x="959556" y="6144640"/>
            <a:ext cx="7281334" cy="400110"/>
          </a:xfrm>
          <a:prstGeom prst="rect">
            <a:avLst/>
          </a:prstGeom>
          <a:noFill/>
        </p:spPr>
        <p:txBody>
          <a:bodyPr wrap="square" rtlCol="0">
            <a:spAutoFit/>
          </a:bodyPr>
          <a:lstStyle/>
          <a:p>
            <a:r>
              <a:rPr lang="en-US" sz="1000" dirty="0"/>
              <a:t>"</a:t>
            </a:r>
            <a:r>
              <a:rPr lang="en-US" sz="1000" dirty="0" err="1"/>
              <a:t>File:Periodic</a:t>
            </a:r>
            <a:r>
              <a:rPr lang="en-US" sz="1000" dirty="0"/>
              <a:t> table </a:t>
            </a:r>
            <a:r>
              <a:rPr lang="en-US" sz="1000" dirty="0" err="1"/>
              <a:t>vectorial.png</a:t>
            </a:r>
            <a:r>
              <a:rPr lang="en-US" sz="1000" dirty="0"/>
              <a:t>." </a:t>
            </a:r>
            <a:r>
              <a:rPr lang="en-US" sz="1000" i="1" dirty="0"/>
              <a:t>Wikimedia Commons, the free media repository</a:t>
            </a:r>
            <a:r>
              <a:rPr lang="en-US" sz="1000" dirty="0"/>
              <a:t>. 29 Oct 2017, 09:34 UTC. 30 Mar 2019, 14:10 &lt;</a:t>
            </a:r>
            <a:r>
              <a:rPr lang="en-US" sz="1000" dirty="0">
                <a:hlinkClick r:id="rId3"/>
              </a:rPr>
              <a:t>https://commons.wikimedia.org/w/index.php?title=File:Periodic_table_vectorial.png&amp;oldid=265144223&gt;.</a:t>
            </a:r>
            <a:endParaRPr lang="en-US" sz="1000" dirty="0"/>
          </a:p>
        </p:txBody>
      </p:sp>
    </p:spTree>
    <p:extLst>
      <p:ext uri="{BB962C8B-B14F-4D97-AF65-F5344CB8AC3E}">
        <p14:creationId xmlns:p14="http://schemas.microsoft.com/office/powerpoint/2010/main" val="2709143817"/>
      </p:ext>
    </p:extLst>
  </p:cSld>
  <p:clrMapOvr>
    <a:masterClrMapping/>
  </p:clrMapOvr>
  <mc:AlternateContent xmlns:mc="http://schemas.openxmlformats.org/markup-compatibility/2006" xmlns:p14="http://schemas.microsoft.com/office/powerpoint/2010/main">
    <mc:Choice Requires="p14">
      <p:transition spd="slow" p14:dur="2000" advTm="1025"/>
    </mc:Choice>
    <mc:Fallback xmlns="">
      <p:transition xmlns:p14="http://schemas.microsoft.com/office/powerpoint/2010/main" spd="slow" advTm="1025"/>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Rates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Rate Constant, k/Arrhenius Equation</a:t>
            </a:r>
          </a:p>
          <a:p>
            <a:pPr lvl="1"/>
            <a:r>
              <a:rPr lang="en-US" dirty="0" smtClean="0"/>
              <a:t>A- Collision Constant </a:t>
            </a:r>
          </a:p>
          <a:p>
            <a:pPr lvl="2"/>
            <a:r>
              <a:rPr lang="en-US" dirty="0" smtClean="0"/>
              <a:t>Collision Theory</a:t>
            </a:r>
          </a:p>
          <a:p>
            <a:pPr lvl="1"/>
            <a:r>
              <a:rPr lang="en-US" dirty="0" smtClean="0"/>
              <a:t>E</a:t>
            </a:r>
            <a:r>
              <a:rPr lang="en-US" baseline="-25000" dirty="0" smtClean="0"/>
              <a:t>A </a:t>
            </a:r>
            <a:r>
              <a:rPr lang="mr-IN" dirty="0" smtClean="0"/>
              <a:t>–</a:t>
            </a:r>
            <a:r>
              <a:rPr lang="en-US" dirty="0" smtClean="0"/>
              <a:t> Activation Energy</a:t>
            </a:r>
            <a:endParaRPr lang="en-US" baseline="-25000" dirty="0" smtClean="0"/>
          </a:p>
          <a:p>
            <a:pPr lvl="1"/>
            <a:r>
              <a:rPr lang="en-US" dirty="0"/>
              <a:t>T </a:t>
            </a:r>
            <a:r>
              <a:rPr lang="mr-IN" dirty="0"/>
              <a:t>–</a:t>
            </a:r>
            <a:r>
              <a:rPr lang="en-US" dirty="0"/>
              <a:t> Temperature in K</a:t>
            </a:r>
            <a:r>
              <a:rPr lang="en-US" dirty="0" smtClean="0"/>
              <a:t>elvin</a:t>
            </a:r>
          </a:p>
          <a:p>
            <a:pPr lvl="1"/>
            <a:r>
              <a:rPr lang="en-US" dirty="0" smtClean="0"/>
              <a:t>R </a:t>
            </a:r>
            <a:r>
              <a:rPr lang="mr-IN" dirty="0" smtClean="0"/>
              <a:t>–</a:t>
            </a:r>
            <a:r>
              <a:rPr lang="en-US" dirty="0" smtClean="0"/>
              <a:t> Gas </a:t>
            </a:r>
            <a:r>
              <a:rPr lang="en-US" dirty="0"/>
              <a:t>C</a:t>
            </a:r>
            <a:r>
              <a:rPr lang="en-US" dirty="0" smtClean="0"/>
              <a:t>onstant</a:t>
            </a:r>
          </a:p>
          <a:p>
            <a:pPr lvl="1"/>
            <a:endParaRPr lang="en-US" dirty="0"/>
          </a:p>
          <a:p>
            <a:pPr lvl="1"/>
            <a:r>
              <a:rPr lang="en-US" dirty="0" smtClean="0"/>
              <a:t>k constant units</a:t>
            </a:r>
          </a:p>
          <a:p>
            <a:pPr lvl="2"/>
            <a:r>
              <a:rPr lang="en-US" dirty="0" smtClean="0"/>
              <a:t>Overall zeroeth order </a:t>
            </a:r>
            <a:r>
              <a:rPr lang="mr-IN" dirty="0" smtClean="0"/>
              <a:t>–</a:t>
            </a:r>
            <a:r>
              <a:rPr lang="en-US" dirty="0" smtClean="0"/>
              <a:t> </a:t>
            </a:r>
          </a:p>
          <a:p>
            <a:pPr lvl="2"/>
            <a:r>
              <a:rPr lang="en-US" dirty="0" smtClean="0"/>
              <a:t>Overall first order </a:t>
            </a:r>
            <a:r>
              <a:rPr lang="mr-IN" dirty="0" smtClean="0"/>
              <a:t>–</a:t>
            </a:r>
            <a:r>
              <a:rPr lang="en-US" dirty="0" smtClean="0"/>
              <a:t> </a:t>
            </a:r>
          </a:p>
          <a:p>
            <a:pPr lvl="2"/>
            <a:r>
              <a:rPr lang="en-US" dirty="0" smtClean="0"/>
              <a:t>Overall second order </a:t>
            </a:r>
            <a:r>
              <a:rPr lang="mr-IN" dirty="0" smtClean="0"/>
              <a:t>–</a:t>
            </a:r>
            <a:r>
              <a:rPr lang="en-US" dirty="0" smtClean="0"/>
              <a:t> </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10326687"/>
              </p:ext>
            </p:extLst>
          </p:nvPr>
        </p:nvGraphicFramePr>
        <p:xfrm>
          <a:off x="5343872" y="2706179"/>
          <a:ext cx="2806644" cy="1431961"/>
        </p:xfrm>
        <a:graphic>
          <a:graphicData uri="http://schemas.openxmlformats.org/presentationml/2006/ole">
            <mc:AlternateContent xmlns:mc="http://schemas.openxmlformats.org/markup-compatibility/2006">
              <mc:Choice xmlns:v="urn:schemas-microsoft-com:vml" Requires="v">
                <p:oleObj spid="_x0000_s2113" name="Equation" r:id="rId3" imgW="622300" imgH="317500" progId="Equation.3">
                  <p:embed/>
                </p:oleObj>
              </mc:Choice>
              <mc:Fallback>
                <p:oleObj name="Equation" r:id="rId3" imgW="622300" imgH="317500" progId="Equation.3">
                  <p:embed/>
                  <p:pic>
                    <p:nvPicPr>
                      <p:cNvPr id="0" name=""/>
                      <p:cNvPicPr/>
                      <p:nvPr/>
                    </p:nvPicPr>
                    <p:blipFill>
                      <a:blip r:embed="rId4"/>
                      <a:stretch>
                        <a:fillRect/>
                      </a:stretch>
                    </p:blipFill>
                    <p:spPr>
                      <a:xfrm>
                        <a:off x="5343872" y="2706179"/>
                        <a:ext cx="2806644" cy="143196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86840707"/>
              </p:ext>
            </p:extLst>
          </p:nvPr>
        </p:nvGraphicFramePr>
        <p:xfrm>
          <a:off x="4641289" y="5624127"/>
          <a:ext cx="517918" cy="534625"/>
        </p:xfrm>
        <a:graphic>
          <a:graphicData uri="http://schemas.openxmlformats.org/presentationml/2006/ole">
            <mc:AlternateContent xmlns:mc="http://schemas.openxmlformats.org/markup-compatibility/2006">
              <mc:Choice xmlns:v="urn:schemas-microsoft-com:vml" Requires="v">
                <p:oleObj spid="_x0000_s2114" name="Equation" r:id="rId5" imgW="393700" imgH="406400" progId="Equation.3">
                  <p:embed/>
                </p:oleObj>
              </mc:Choice>
              <mc:Fallback>
                <p:oleObj name="Equation" r:id="rId5" imgW="393700" imgH="406400" progId="Equation.3">
                  <p:embed/>
                  <p:pic>
                    <p:nvPicPr>
                      <p:cNvPr id="0" name=""/>
                      <p:cNvPicPr/>
                      <p:nvPr/>
                    </p:nvPicPr>
                    <p:blipFill>
                      <a:blip r:embed="rId6"/>
                      <a:stretch>
                        <a:fillRect/>
                      </a:stretch>
                    </p:blipFill>
                    <p:spPr>
                      <a:xfrm>
                        <a:off x="4641289" y="5624127"/>
                        <a:ext cx="517918" cy="53462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060288204"/>
              </p:ext>
            </p:extLst>
          </p:nvPr>
        </p:nvGraphicFramePr>
        <p:xfrm>
          <a:off x="4641289" y="4687961"/>
          <a:ext cx="310458" cy="551926"/>
        </p:xfrm>
        <a:graphic>
          <a:graphicData uri="http://schemas.openxmlformats.org/presentationml/2006/ole">
            <mc:AlternateContent xmlns:mc="http://schemas.openxmlformats.org/markup-compatibility/2006">
              <mc:Choice xmlns:v="urn:schemas-microsoft-com:vml" Requires="v">
                <p:oleObj spid="_x0000_s2115" name="Equation" r:id="rId7" imgW="228600" imgH="406400" progId="Equation.3">
                  <p:embed/>
                </p:oleObj>
              </mc:Choice>
              <mc:Fallback>
                <p:oleObj name="Equation" r:id="rId7" imgW="228600" imgH="406400" progId="Equation.3">
                  <p:embed/>
                  <p:pic>
                    <p:nvPicPr>
                      <p:cNvPr id="0" name=""/>
                      <p:cNvPicPr/>
                      <p:nvPr/>
                    </p:nvPicPr>
                    <p:blipFill>
                      <a:blip r:embed="rId8"/>
                      <a:stretch>
                        <a:fillRect/>
                      </a:stretch>
                    </p:blipFill>
                    <p:spPr>
                      <a:xfrm>
                        <a:off x="4641289" y="4687961"/>
                        <a:ext cx="310458" cy="55192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758392832"/>
              </p:ext>
            </p:extLst>
          </p:nvPr>
        </p:nvGraphicFramePr>
        <p:xfrm>
          <a:off x="4297450" y="5131808"/>
          <a:ext cx="229226" cy="492320"/>
        </p:xfrm>
        <a:graphic>
          <a:graphicData uri="http://schemas.openxmlformats.org/presentationml/2006/ole">
            <mc:AlternateContent xmlns:mc="http://schemas.openxmlformats.org/markup-compatibility/2006">
              <mc:Choice xmlns:v="urn:schemas-microsoft-com:vml" Requires="v">
                <p:oleObj spid="_x0000_s2116" name="Equation" r:id="rId9" imgW="139700" imgH="406400" progId="Equation.3">
                  <p:embed/>
                </p:oleObj>
              </mc:Choice>
              <mc:Fallback>
                <p:oleObj name="Equation" r:id="rId9" imgW="139700" imgH="406400" progId="Equation.3">
                  <p:embed/>
                  <p:pic>
                    <p:nvPicPr>
                      <p:cNvPr id="0" name=""/>
                      <p:cNvPicPr/>
                      <p:nvPr/>
                    </p:nvPicPr>
                    <p:blipFill>
                      <a:blip r:embed="rId10"/>
                      <a:stretch>
                        <a:fillRect/>
                      </a:stretch>
                    </p:blipFill>
                    <p:spPr>
                      <a:xfrm>
                        <a:off x="4297450" y="5131808"/>
                        <a:ext cx="229226" cy="492320"/>
                      </a:xfrm>
                      <a:prstGeom prst="rect">
                        <a:avLst/>
                      </a:prstGeom>
                    </p:spPr>
                  </p:pic>
                </p:oleObj>
              </mc:Fallback>
            </mc:AlternateContent>
          </a:graphicData>
        </a:graphic>
      </p:graphicFrame>
    </p:spTree>
    <p:extLst>
      <p:ext uri="{BB962C8B-B14F-4D97-AF65-F5344CB8AC3E}">
        <p14:creationId xmlns:p14="http://schemas.microsoft.com/office/powerpoint/2010/main" val="984680837"/>
      </p:ext>
    </p:extLst>
  </p:cSld>
  <p:clrMapOvr>
    <a:masterClrMapping/>
  </p:clrMapOvr>
  <mc:AlternateContent xmlns:mc="http://schemas.openxmlformats.org/markup-compatibility/2006" xmlns:p14="http://schemas.microsoft.com/office/powerpoint/2010/main">
    <mc:Choice Requires="p14">
      <p:transition spd="slow" p14:dur="2000" advTm="5954"/>
    </mc:Choice>
    <mc:Fallback xmlns="">
      <p:transition xmlns:p14="http://schemas.microsoft.com/office/powerpoint/2010/main" spd="slow" advTm="5954"/>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Rate</a:t>
            </a:r>
            <a:endParaRPr lang="en-US" dirty="0"/>
          </a:p>
        </p:txBody>
      </p:sp>
      <p:sp>
        <p:nvSpPr>
          <p:cNvPr id="3" name="Content Placeholder 2"/>
          <p:cNvSpPr>
            <a:spLocks noGrp="1"/>
          </p:cNvSpPr>
          <p:nvPr>
            <p:ph idx="1"/>
          </p:nvPr>
        </p:nvSpPr>
        <p:spPr/>
        <p:txBody>
          <a:bodyPr/>
          <a:lstStyle/>
          <a:p>
            <a:r>
              <a:rPr lang="en-US" dirty="0" smtClean="0"/>
              <a:t>Factors that affect reaction rate</a:t>
            </a:r>
          </a:p>
          <a:p>
            <a:pPr lvl="1"/>
            <a:r>
              <a:rPr lang="en-US" dirty="0" smtClean="0"/>
              <a:t>Concentration of reactants</a:t>
            </a:r>
          </a:p>
          <a:p>
            <a:pPr lvl="1"/>
            <a:r>
              <a:rPr lang="en-US" dirty="0" smtClean="0"/>
              <a:t>Presence of catalyst</a:t>
            </a:r>
          </a:p>
          <a:p>
            <a:pPr lvl="1"/>
            <a:r>
              <a:rPr lang="en-US" dirty="0" smtClean="0"/>
              <a:t>Physical state of reactants</a:t>
            </a:r>
          </a:p>
          <a:p>
            <a:pPr lvl="1"/>
            <a:r>
              <a:rPr lang="en-US" dirty="0" smtClean="0"/>
              <a:t>Temperature </a:t>
            </a:r>
          </a:p>
          <a:p>
            <a:pPr lvl="1"/>
            <a:endParaRPr lang="en-US" dirty="0"/>
          </a:p>
        </p:txBody>
      </p:sp>
    </p:spTree>
    <p:extLst>
      <p:ext uri="{BB962C8B-B14F-4D97-AF65-F5344CB8AC3E}">
        <p14:creationId xmlns:p14="http://schemas.microsoft.com/office/powerpoint/2010/main" val="1836516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Mechanism</a:t>
            </a:r>
            <a:endParaRPr lang="en-US" dirty="0"/>
          </a:p>
        </p:txBody>
      </p:sp>
      <p:sp>
        <p:nvSpPr>
          <p:cNvPr id="3" name="Content Placeholder 2"/>
          <p:cNvSpPr>
            <a:spLocks noGrp="1"/>
          </p:cNvSpPr>
          <p:nvPr>
            <p:ph idx="1"/>
          </p:nvPr>
        </p:nvSpPr>
        <p:spPr>
          <a:xfrm>
            <a:off x="726141" y="1586753"/>
            <a:ext cx="7691719" cy="4871014"/>
          </a:xfrm>
        </p:spPr>
        <p:txBody>
          <a:bodyPr>
            <a:normAutofit fontScale="77500" lnSpcReduction="20000"/>
          </a:bodyPr>
          <a:lstStyle/>
          <a:p>
            <a:pPr marL="0" indent="0">
              <a:buNone/>
            </a:pPr>
            <a:endParaRPr lang="en-US" dirty="0" smtClean="0"/>
          </a:p>
          <a:p>
            <a:pPr marL="0" indent="0">
              <a:buNone/>
            </a:pPr>
            <a:r>
              <a:rPr lang="en-US" dirty="0" smtClean="0"/>
              <a:t>Consider:</a:t>
            </a:r>
          </a:p>
          <a:p>
            <a:pPr marL="0" indent="0">
              <a:buNone/>
            </a:pPr>
            <a:r>
              <a:rPr lang="en-US" dirty="0"/>
              <a:t>	</a:t>
            </a:r>
            <a:r>
              <a:rPr lang="en-US" dirty="0" smtClean="0"/>
              <a:t>2NO + 2H</a:t>
            </a:r>
            <a:r>
              <a:rPr lang="en-US" baseline="-25000" dirty="0" smtClean="0"/>
              <a:t>2</a:t>
            </a:r>
            <a:r>
              <a:rPr lang="en-US" dirty="0" smtClean="0"/>
              <a:t> </a:t>
            </a:r>
            <a:r>
              <a:rPr lang="mr-IN" dirty="0" smtClean="0"/>
              <a:t>–</a:t>
            </a:r>
            <a:r>
              <a:rPr lang="en-US" dirty="0" smtClean="0"/>
              <a:t>&gt; N</a:t>
            </a:r>
            <a:r>
              <a:rPr lang="en-US" baseline="-25000" dirty="0" smtClean="0"/>
              <a:t>2</a:t>
            </a:r>
            <a:r>
              <a:rPr lang="en-US" dirty="0" smtClean="0"/>
              <a:t> + 2H</a:t>
            </a:r>
            <a:r>
              <a:rPr lang="en-US" baseline="-25000" dirty="0" smtClean="0"/>
              <a:t>2</a:t>
            </a:r>
            <a:r>
              <a:rPr lang="en-US" dirty="0" smtClean="0"/>
              <a:t>O</a:t>
            </a:r>
            <a:r>
              <a:rPr lang="en-US" dirty="0"/>
              <a:t> </a:t>
            </a:r>
            <a:r>
              <a:rPr lang="en-US" dirty="0" smtClean="0"/>
              <a:t>	Overall	R=k[NO]</a:t>
            </a:r>
            <a:r>
              <a:rPr lang="en-US" baseline="30000" dirty="0" smtClean="0"/>
              <a:t>x</a:t>
            </a:r>
            <a:r>
              <a:rPr lang="en-US" dirty="0" smtClean="0"/>
              <a:t>[H</a:t>
            </a:r>
            <a:r>
              <a:rPr lang="en-US" baseline="-25000" dirty="0" smtClean="0"/>
              <a:t>2</a:t>
            </a:r>
            <a:r>
              <a:rPr lang="en-US" dirty="0" smtClean="0"/>
              <a:t>]</a:t>
            </a:r>
            <a:r>
              <a:rPr lang="en-US" baseline="30000" dirty="0"/>
              <a:t>y</a:t>
            </a:r>
            <a:endParaRPr lang="en-US" dirty="0" smtClean="0"/>
          </a:p>
          <a:p>
            <a:pPr marL="0" indent="0">
              <a:buNone/>
            </a:pPr>
            <a:r>
              <a:rPr lang="en-US" dirty="0" smtClean="0"/>
              <a:t>Elementary Steps:</a:t>
            </a:r>
          </a:p>
          <a:p>
            <a:pPr marL="0" indent="0">
              <a:buNone/>
            </a:pPr>
            <a:r>
              <a:rPr lang="en-US" dirty="0"/>
              <a:t>	</a:t>
            </a:r>
            <a:r>
              <a:rPr lang="en-US" dirty="0" smtClean="0"/>
              <a:t>2NO -&gt; N</a:t>
            </a:r>
            <a:r>
              <a:rPr lang="en-US" baseline="-25000" dirty="0" smtClean="0"/>
              <a:t>2</a:t>
            </a:r>
            <a:r>
              <a:rPr lang="en-US" dirty="0" smtClean="0"/>
              <a:t>O</a:t>
            </a:r>
            <a:r>
              <a:rPr lang="en-US" baseline="-25000" dirty="0" smtClean="0"/>
              <a:t>2				</a:t>
            </a:r>
            <a:r>
              <a:rPr lang="en-US" dirty="0" smtClean="0"/>
              <a:t>Slow	R=k</a:t>
            </a:r>
            <a:r>
              <a:rPr lang="en-US" baseline="-25000" dirty="0" smtClean="0"/>
              <a:t>1</a:t>
            </a:r>
            <a:r>
              <a:rPr lang="en-US" dirty="0" smtClean="0"/>
              <a:t>[NO]</a:t>
            </a:r>
            <a:r>
              <a:rPr lang="en-US" baseline="30000" dirty="0" smtClean="0"/>
              <a:t>2</a:t>
            </a:r>
            <a:endParaRPr lang="en-US" dirty="0" smtClean="0"/>
          </a:p>
          <a:p>
            <a:pPr marL="0" indent="0">
              <a:buNone/>
            </a:pPr>
            <a:r>
              <a:rPr lang="en-US" dirty="0"/>
              <a:t>	</a:t>
            </a:r>
            <a:r>
              <a:rPr lang="en-US" dirty="0" smtClean="0"/>
              <a:t>N</a:t>
            </a:r>
            <a:r>
              <a:rPr lang="en-US" baseline="-25000" dirty="0" smtClean="0"/>
              <a:t>2</a:t>
            </a:r>
            <a:r>
              <a:rPr lang="en-US" dirty="0" smtClean="0"/>
              <a:t>O</a:t>
            </a:r>
            <a:r>
              <a:rPr lang="en-US" baseline="-25000" dirty="0" smtClean="0"/>
              <a:t>2</a:t>
            </a:r>
            <a:r>
              <a:rPr lang="en-US" dirty="0" smtClean="0"/>
              <a:t> + H</a:t>
            </a:r>
            <a:r>
              <a:rPr lang="en-US" baseline="-25000" dirty="0" smtClean="0"/>
              <a:t>2 </a:t>
            </a:r>
            <a:r>
              <a:rPr lang="en-US" dirty="0" smtClean="0"/>
              <a:t>-&gt; N</a:t>
            </a:r>
            <a:r>
              <a:rPr lang="en-US" baseline="-25000" dirty="0" smtClean="0"/>
              <a:t>2</a:t>
            </a:r>
            <a:r>
              <a:rPr lang="en-US" dirty="0" smtClean="0"/>
              <a:t>O +H</a:t>
            </a:r>
            <a:r>
              <a:rPr lang="en-US" baseline="-25000" dirty="0" smtClean="0"/>
              <a:t>2</a:t>
            </a:r>
            <a:r>
              <a:rPr lang="en-US" dirty="0" smtClean="0"/>
              <a:t>O		Fast	R=k</a:t>
            </a:r>
            <a:r>
              <a:rPr lang="en-US" baseline="-25000" dirty="0" smtClean="0"/>
              <a:t>2</a:t>
            </a:r>
            <a:r>
              <a:rPr lang="en-US" dirty="0"/>
              <a:t>[N</a:t>
            </a:r>
            <a:r>
              <a:rPr lang="en-US" baseline="-25000" dirty="0"/>
              <a:t>2</a:t>
            </a:r>
            <a:r>
              <a:rPr lang="en-US" dirty="0"/>
              <a:t>O</a:t>
            </a:r>
            <a:r>
              <a:rPr lang="en-US" baseline="-25000" dirty="0"/>
              <a:t>2</a:t>
            </a:r>
            <a:r>
              <a:rPr lang="en-US" dirty="0"/>
              <a:t>][H</a:t>
            </a:r>
            <a:r>
              <a:rPr lang="en-US" baseline="-25000" dirty="0"/>
              <a:t>2</a:t>
            </a:r>
            <a:r>
              <a:rPr lang="en-US" dirty="0" smtClean="0"/>
              <a:t>]</a:t>
            </a:r>
          </a:p>
          <a:p>
            <a:pPr marL="0" indent="0">
              <a:buNone/>
            </a:pPr>
            <a:r>
              <a:rPr lang="en-US" dirty="0" smtClean="0"/>
              <a:t>	N</a:t>
            </a:r>
            <a:r>
              <a:rPr lang="en-US" baseline="-25000" dirty="0" smtClean="0"/>
              <a:t>2</a:t>
            </a:r>
            <a:r>
              <a:rPr lang="en-US" dirty="0" smtClean="0"/>
              <a:t>O + H</a:t>
            </a:r>
            <a:r>
              <a:rPr lang="en-US" baseline="-25000" dirty="0" smtClean="0"/>
              <a:t>2</a:t>
            </a:r>
            <a:r>
              <a:rPr lang="en-US" dirty="0" smtClean="0"/>
              <a:t> -&gt; N</a:t>
            </a:r>
            <a:r>
              <a:rPr lang="en-US" baseline="-25000" dirty="0" smtClean="0"/>
              <a:t>2</a:t>
            </a:r>
            <a:r>
              <a:rPr lang="en-US" dirty="0" smtClean="0"/>
              <a:t> + H</a:t>
            </a:r>
            <a:r>
              <a:rPr lang="en-US" baseline="-25000" dirty="0" smtClean="0"/>
              <a:t>2</a:t>
            </a:r>
            <a:r>
              <a:rPr lang="en-US" dirty="0" smtClean="0"/>
              <a:t>O		Fast	R=k</a:t>
            </a:r>
            <a:r>
              <a:rPr lang="en-US" baseline="-25000" dirty="0" smtClean="0"/>
              <a:t>3</a:t>
            </a:r>
            <a:r>
              <a:rPr lang="en-US" dirty="0" smtClean="0"/>
              <a:t>[N</a:t>
            </a:r>
            <a:r>
              <a:rPr lang="en-US" baseline="-25000" dirty="0" smtClean="0"/>
              <a:t>2</a:t>
            </a:r>
            <a:r>
              <a:rPr lang="en-US" dirty="0" smtClean="0"/>
              <a:t>O][H</a:t>
            </a:r>
            <a:r>
              <a:rPr lang="en-US" baseline="-25000" dirty="0" smtClean="0"/>
              <a:t>2</a:t>
            </a:r>
            <a:r>
              <a:rPr lang="en-US" dirty="0" smtClean="0"/>
              <a:t>]</a:t>
            </a:r>
          </a:p>
          <a:p>
            <a:pPr marL="0" indent="0">
              <a:buNone/>
            </a:pPr>
            <a:r>
              <a:rPr lang="en-US" dirty="0" smtClean="0"/>
              <a:t>Intermediate </a:t>
            </a:r>
            <a:r>
              <a:rPr lang="mr-IN" dirty="0" smtClean="0"/>
              <a:t>–</a:t>
            </a:r>
            <a:r>
              <a:rPr lang="en-US" dirty="0" smtClean="0"/>
              <a:t> A compound that is formed and used in the elementary steps</a:t>
            </a:r>
            <a:endParaRPr lang="en-US" dirty="0"/>
          </a:p>
          <a:p>
            <a:pPr marL="0" indent="0">
              <a:buNone/>
            </a:pPr>
            <a:r>
              <a:rPr lang="en-US" dirty="0" smtClean="0"/>
              <a:t>Rate Determining Step </a:t>
            </a:r>
            <a:r>
              <a:rPr lang="mr-IN" dirty="0" smtClean="0"/>
              <a:t>–</a:t>
            </a:r>
            <a:r>
              <a:rPr lang="en-US" dirty="0" smtClean="0"/>
              <a:t> The slowest step in the reaction mechanism</a:t>
            </a:r>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55616791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Kinetic Product vs. </a:t>
            </a:r>
            <a:r>
              <a:rPr lang="en-US" dirty="0"/>
              <a:t>T</a:t>
            </a:r>
            <a:r>
              <a:rPr lang="en-US" dirty="0" smtClean="0"/>
              <a:t>hermodynamic Product</a:t>
            </a:r>
            <a:endParaRPr lang="en-US" dirty="0"/>
          </a:p>
        </p:txBody>
      </p:sp>
      <p:pic>
        <p:nvPicPr>
          <p:cNvPr id="4" name="Content Placeholder 3" descr="Thermodyamic_versus_kinetic_control.png"/>
          <p:cNvPicPr>
            <a:picLocks noGrp="1" noChangeAspect="1"/>
          </p:cNvPicPr>
          <p:nvPr>
            <p:ph idx="1"/>
          </p:nvPr>
        </p:nvPicPr>
        <p:blipFill>
          <a:blip r:embed="rId2">
            <a:extLst>
              <a:ext uri="{28A0092B-C50C-407E-A947-70E740481C1C}">
                <a14:useLocalDpi xmlns:a14="http://schemas.microsoft.com/office/drawing/2010/main" val="0"/>
              </a:ext>
            </a:extLst>
          </a:blip>
          <a:srcRect l="-35616" r="-35616"/>
          <a:stretch>
            <a:fillRect/>
          </a:stretch>
        </p:blipFill>
        <p:spPr>
          <a:xfrm>
            <a:off x="725488" y="1729630"/>
            <a:ext cx="7693025" cy="4470400"/>
          </a:xfrm>
        </p:spPr>
      </p:pic>
      <p:sp>
        <p:nvSpPr>
          <p:cNvPr id="5" name="TextBox 4"/>
          <p:cNvSpPr txBox="1"/>
          <p:nvPr/>
        </p:nvSpPr>
        <p:spPr>
          <a:xfrm>
            <a:off x="986348" y="6457890"/>
            <a:ext cx="7877285" cy="400110"/>
          </a:xfrm>
          <a:prstGeom prst="rect">
            <a:avLst/>
          </a:prstGeom>
          <a:noFill/>
        </p:spPr>
        <p:txBody>
          <a:bodyPr wrap="square" rtlCol="0">
            <a:spAutoFit/>
          </a:bodyPr>
          <a:lstStyle/>
          <a:p>
            <a:r>
              <a:rPr lang="en-US" sz="1000" dirty="0"/>
              <a:t>"</a:t>
            </a:r>
            <a:r>
              <a:rPr lang="en-US" sz="1000" dirty="0" err="1"/>
              <a:t>File:Thermodyamic</a:t>
            </a:r>
            <a:r>
              <a:rPr lang="en-US" sz="1000" dirty="0"/>
              <a:t> versus kinetic </a:t>
            </a:r>
            <a:r>
              <a:rPr lang="en-US" sz="1000" dirty="0" err="1"/>
              <a:t>control.png</a:t>
            </a:r>
            <a:r>
              <a:rPr lang="en-US" sz="1000" dirty="0"/>
              <a:t>." </a:t>
            </a:r>
            <a:r>
              <a:rPr lang="en-US" sz="1000" i="1" dirty="0"/>
              <a:t>Wikimedia Commons, the free media repository</a:t>
            </a:r>
            <a:r>
              <a:rPr lang="en-US" sz="1000" dirty="0"/>
              <a:t>. 19 Jun 2018, 13:10 UTC. 3 Apr 2019, 07:51 &lt;</a:t>
            </a:r>
            <a:r>
              <a:rPr lang="en-US" sz="1000" dirty="0">
                <a:hlinkClick r:id="rId3"/>
              </a:rPr>
              <a:t>https://commons.wikimedia.org/w/index.php?title=File:Thermodyamic_versus_kinetic_control.png&amp;oldid=307113107&gt;.</a:t>
            </a:r>
            <a:endParaRPr lang="en-US" sz="1000" dirty="0"/>
          </a:p>
        </p:txBody>
      </p:sp>
    </p:spTree>
    <p:extLst>
      <p:ext uri="{BB962C8B-B14F-4D97-AF65-F5344CB8AC3E}">
        <p14:creationId xmlns:p14="http://schemas.microsoft.com/office/powerpoint/2010/main" val="908223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Equilibrium</a:t>
            </a:r>
            <a:endParaRPr lang="en-US" dirty="0"/>
          </a:p>
        </p:txBody>
      </p:sp>
      <p:sp>
        <p:nvSpPr>
          <p:cNvPr id="3" name="Content Placeholder 2"/>
          <p:cNvSpPr>
            <a:spLocks noGrp="1"/>
          </p:cNvSpPr>
          <p:nvPr>
            <p:ph idx="1"/>
          </p:nvPr>
        </p:nvSpPr>
        <p:spPr/>
        <p:txBody>
          <a:bodyPr/>
          <a:lstStyle/>
          <a:p>
            <a:r>
              <a:rPr lang="en-US" dirty="0" smtClean="0"/>
              <a:t>Irreversible Reactions</a:t>
            </a:r>
          </a:p>
          <a:p>
            <a:pPr lvl="1"/>
            <a:r>
              <a:rPr lang="en-US" dirty="0" smtClean="0"/>
              <a:t>A reaction that proceeds only forward to completion</a:t>
            </a:r>
          </a:p>
          <a:p>
            <a:pPr lvl="1"/>
            <a:r>
              <a:rPr lang="en-US" dirty="0" smtClean="0"/>
              <a:t>A+B-&gt;C</a:t>
            </a:r>
          </a:p>
          <a:p>
            <a:r>
              <a:rPr lang="en-US" dirty="0" smtClean="0"/>
              <a:t>Reversible Reactions </a:t>
            </a:r>
          </a:p>
          <a:p>
            <a:pPr lvl="1"/>
            <a:r>
              <a:rPr lang="en-US" dirty="0" smtClean="0"/>
              <a:t>A reaction that simultaneously proceeds forwards and backwards</a:t>
            </a:r>
          </a:p>
          <a:p>
            <a:pPr lvl="1"/>
            <a:r>
              <a:rPr lang="en-US" dirty="0" smtClean="0"/>
              <a:t>A+B &lt;-&gt; C</a:t>
            </a:r>
          </a:p>
          <a:p>
            <a:pPr marL="0" indent="0">
              <a:buNone/>
            </a:pPr>
            <a:endParaRPr lang="en-US" dirty="0" smtClean="0"/>
          </a:p>
        </p:txBody>
      </p:sp>
    </p:spTree>
    <p:extLst>
      <p:ext uri="{BB962C8B-B14F-4D97-AF65-F5344CB8AC3E}">
        <p14:creationId xmlns:p14="http://schemas.microsoft.com/office/powerpoint/2010/main" val="2048886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Equilibrium</a:t>
            </a:r>
            <a:endParaRPr lang="en-US" dirty="0"/>
          </a:p>
        </p:txBody>
      </p:sp>
      <p:sp>
        <p:nvSpPr>
          <p:cNvPr id="3" name="Content Placeholder 2"/>
          <p:cNvSpPr>
            <a:spLocks noGrp="1"/>
          </p:cNvSpPr>
          <p:nvPr>
            <p:ph idx="1"/>
          </p:nvPr>
        </p:nvSpPr>
        <p:spPr>
          <a:xfrm>
            <a:off x="726142" y="1586753"/>
            <a:ext cx="4881188" cy="4571999"/>
          </a:xfrm>
        </p:spPr>
        <p:txBody>
          <a:bodyPr>
            <a:normAutofit lnSpcReduction="10000"/>
          </a:bodyPr>
          <a:lstStyle/>
          <a:p>
            <a:r>
              <a:rPr lang="en-US" dirty="0" smtClean="0"/>
              <a:t>Dynamic Equilibrium</a:t>
            </a:r>
          </a:p>
          <a:p>
            <a:pPr lvl="1"/>
            <a:r>
              <a:rPr lang="en-US" dirty="0" smtClean="0"/>
              <a:t>Rate of the forward reaction equals the rate of the reverse reaction</a:t>
            </a:r>
          </a:p>
          <a:p>
            <a:pPr lvl="1"/>
            <a:r>
              <a:rPr lang="en-US" dirty="0" smtClean="0"/>
              <a:t>No NET change in concentrations</a:t>
            </a:r>
          </a:p>
          <a:p>
            <a:r>
              <a:rPr lang="en-US" dirty="0" smtClean="0"/>
              <a:t>Equilibrium constant (K</a:t>
            </a:r>
            <a:r>
              <a:rPr lang="en-US" baseline="-25000" dirty="0" smtClean="0"/>
              <a:t>c</a:t>
            </a:r>
            <a:r>
              <a:rPr lang="en-US" dirty="0" smtClean="0"/>
              <a:t>)</a:t>
            </a:r>
          </a:p>
          <a:p>
            <a:pPr lvl="1"/>
            <a:r>
              <a:rPr lang="en-US" dirty="0" smtClean="0"/>
              <a:t>Liquids and Solids to not appear in equation</a:t>
            </a:r>
          </a:p>
          <a:p>
            <a:pPr marL="0" indent="0">
              <a:buNone/>
            </a:pPr>
            <a:r>
              <a:rPr lang="en-US" dirty="0" smtClean="0"/>
              <a:t>Consider</a:t>
            </a:r>
            <a:r>
              <a:rPr lang="en-US" dirty="0"/>
              <a:t>: </a:t>
            </a:r>
            <a:r>
              <a:rPr lang="en-US" dirty="0" err="1" smtClean="0"/>
              <a:t>aA</a:t>
            </a:r>
            <a:r>
              <a:rPr lang="en-US" dirty="0" smtClean="0"/>
              <a:t> </a:t>
            </a:r>
            <a:r>
              <a:rPr lang="en-US" dirty="0"/>
              <a:t>+ </a:t>
            </a:r>
            <a:r>
              <a:rPr lang="en-US" dirty="0" err="1"/>
              <a:t>bB</a:t>
            </a:r>
            <a:r>
              <a:rPr lang="en-US" dirty="0"/>
              <a:t> -&gt; </a:t>
            </a:r>
            <a:r>
              <a:rPr lang="en-US" dirty="0" err="1"/>
              <a:t>cC</a:t>
            </a:r>
            <a:r>
              <a:rPr lang="en-US" dirty="0"/>
              <a:t> + </a:t>
            </a:r>
            <a:r>
              <a:rPr lang="en-US" dirty="0" err="1"/>
              <a:t>dD</a:t>
            </a:r>
            <a:endParaRPr lang="en-US" dirty="0"/>
          </a:p>
          <a:p>
            <a:endParaRPr lang="en-US" dirty="0" smtClean="0"/>
          </a:p>
          <a:p>
            <a:pPr lvl="1"/>
            <a:endParaRPr lang="en-US" b="1" dirty="0"/>
          </a:p>
          <a:p>
            <a:pPr lvl="1"/>
            <a:endParaRPr lang="en-US" dirty="0" smtClean="0"/>
          </a:p>
          <a:p>
            <a:pPr lvl="1"/>
            <a:endParaRPr lang="en-US" dirty="0" smtClean="0"/>
          </a:p>
          <a:p>
            <a:pPr lvl="1"/>
            <a:endParaRPr lang="en-US" dirty="0" smtClean="0"/>
          </a:p>
          <a:p>
            <a:pPr lvl="1"/>
            <a:endParaRPr lang="en-US" dirty="0"/>
          </a:p>
        </p:txBody>
      </p:sp>
      <p:pic>
        <p:nvPicPr>
          <p:cNvPr id="5" name="Picture 4" descr="Dynamic_equilibri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9714" y="1706400"/>
            <a:ext cx="2808146" cy="2292552"/>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960888701"/>
              </p:ext>
            </p:extLst>
          </p:nvPr>
        </p:nvGraphicFramePr>
        <p:xfrm>
          <a:off x="5310188" y="4905764"/>
          <a:ext cx="2959100" cy="1401763"/>
        </p:xfrm>
        <a:graphic>
          <a:graphicData uri="http://schemas.openxmlformats.org/presentationml/2006/ole">
            <mc:AlternateContent xmlns:mc="http://schemas.openxmlformats.org/markup-compatibility/2006">
              <mc:Choice xmlns:v="urn:schemas-microsoft-com:vml" Requires="v">
                <p:oleObj spid="_x0000_s5134" name="Equation" r:id="rId4" imgW="965200" imgH="457200" progId="Equation.3">
                  <p:embed/>
                </p:oleObj>
              </mc:Choice>
              <mc:Fallback>
                <p:oleObj name="Equation" r:id="rId4" imgW="965200" imgH="457200" progId="Equation.3">
                  <p:embed/>
                  <p:pic>
                    <p:nvPicPr>
                      <p:cNvPr id="0" name=""/>
                      <p:cNvPicPr/>
                      <p:nvPr/>
                    </p:nvPicPr>
                    <p:blipFill>
                      <a:blip r:embed="rId5"/>
                      <a:stretch>
                        <a:fillRect/>
                      </a:stretch>
                    </p:blipFill>
                    <p:spPr>
                      <a:xfrm>
                        <a:off x="5310188" y="4905764"/>
                        <a:ext cx="2959100" cy="1401763"/>
                      </a:xfrm>
                      <a:prstGeom prst="rect">
                        <a:avLst/>
                      </a:prstGeom>
                    </p:spPr>
                  </p:pic>
                </p:oleObj>
              </mc:Fallback>
            </mc:AlternateContent>
          </a:graphicData>
        </a:graphic>
      </p:graphicFrame>
      <p:sp>
        <p:nvSpPr>
          <p:cNvPr id="8" name="TextBox 7"/>
          <p:cNvSpPr txBox="1"/>
          <p:nvPr/>
        </p:nvSpPr>
        <p:spPr>
          <a:xfrm>
            <a:off x="5107399" y="4025972"/>
            <a:ext cx="3850817" cy="707886"/>
          </a:xfrm>
          <a:prstGeom prst="rect">
            <a:avLst/>
          </a:prstGeom>
          <a:noFill/>
        </p:spPr>
        <p:txBody>
          <a:bodyPr wrap="square" rtlCol="0">
            <a:spAutoFit/>
          </a:bodyPr>
          <a:lstStyle/>
          <a:p>
            <a:r>
              <a:rPr lang="en-US" sz="1000" dirty="0"/>
              <a:t>"</a:t>
            </a:r>
            <a:r>
              <a:rPr lang="en-US" sz="1000" dirty="0" err="1"/>
              <a:t>File:Dynamic</a:t>
            </a:r>
            <a:r>
              <a:rPr lang="en-US" sz="1000" dirty="0"/>
              <a:t> </a:t>
            </a:r>
            <a:r>
              <a:rPr lang="en-US" sz="1000" dirty="0" err="1"/>
              <a:t>equilibrium.png</a:t>
            </a:r>
            <a:r>
              <a:rPr lang="en-US" sz="1000" dirty="0"/>
              <a:t>." </a:t>
            </a:r>
            <a:r>
              <a:rPr lang="en-US" sz="1000" i="1" dirty="0"/>
              <a:t>Wikimedia Commons, the free media repository</a:t>
            </a:r>
            <a:r>
              <a:rPr lang="en-US" sz="1000" dirty="0"/>
              <a:t>. 1 Apr 2014, 14:21 UTC. 3 Apr 2019, 09:28 &lt;</a:t>
            </a:r>
            <a:r>
              <a:rPr lang="en-US" sz="1000" dirty="0">
                <a:hlinkClick r:id="rId6"/>
              </a:rPr>
              <a:t>https://commons.wikimedia.org/w/index.php?title=File:Dynamic_equilibrium.png&amp;oldid=120459414&gt;.</a:t>
            </a:r>
            <a:endParaRPr lang="en-US" sz="1000" dirty="0"/>
          </a:p>
        </p:txBody>
      </p:sp>
    </p:spTree>
    <p:extLst>
      <p:ext uri="{BB962C8B-B14F-4D97-AF65-F5344CB8AC3E}">
        <p14:creationId xmlns:p14="http://schemas.microsoft.com/office/powerpoint/2010/main" val="4166142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Equilibrium</a:t>
            </a:r>
            <a:endParaRPr lang="en-US" dirty="0"/>
          </a:p>
        </p:txBody>
      </p:sp>
      <p:sp>
        <p:nvSpPr>
          <p:cNvPr id="3" name="Content Placeholder 2"/>
          <p:cNvSpPr>
            <a:spLocks noGrp="1"/>
          </p:cNvSpPr>
          <p:nvPr>
            <p:ph idx="1"/>
          </p:nvPr>
        </p:nvSpPr>
        <p:spPr/>
        <p:txBody>
          <a:bodyPr/>
          <a:lstStyle/>
          <a:p>
            <a:r>
              <a:rPr lang="en-US" dirty="0" smtClean="0"/>
              <a:t>Reaction Quotient, Q</a:t>
            </a:r>
          </a:p>
          <a:p>
            <a:pPr lvl="1"/>
            <a:r>
              <a:rPr lang="en-US" dirty="0" smtClean="0"/>
              <a:t>Given concentrations with known </a:t>
            </a:r>
            <a:r>
              <a:rPr lang="en-US" dirty="0" err="1" smtClean="0"/>
              <a:t>K</a:t>
            </a:r>
            <a:r>
              <a:rPr lang="en-US" baseline="-25000" dirty="0" err="1" smtClean="0"/>
              <a:t>eq</a:t>
            </a:r>
            <a:endParaRPr lang="en-US" dirty="0" smtClean="0"/>
          </a:p>
          <a:p>
            <a:pPr lvl="2"/>
            <a:r>
              <a:rPr lang="en-US" dirty="0"/>
              <a:t>If Q&gt;</a:t>
            </a:r>
            <a:r>
              <a:rPr lang="en-US" dirty="0" err="1"/>
              <a:t>K</a:t>
            </a:r>
            <a:r>
              <a:rPr lang="en-US" baseline="-25000" dirty="0" err="1"/>
              <a:t>eq</a:t>
            </a:r>
            <a:r>
              <a:rPr lang="en-US" dirty="0"/>
              <a:t>, too much product and will </a:t>
            </a:r>
            <a:r>
              <a:rPr lang="en-US" dirty="0" smtClean="0"/>
              <a:t>reverse</a:t>
            </a:r>
            <a:endParaRPr lang="en-US" dirty="0"/>
          </a:p>
          <a:p>
            <a:pPr lvl="2"/>
            <a:r>
              <a:rPr lang="en-US" dirty="0"/>
              <a:t>If Q&lt;</a:t>
            </a:r>
            <a:r>
              <a:rPr lang="en-US" dirty="0" err="1"/>
              <a:t>K</a:t>
            </a:r>
            <a:r>
              <a:rPr lang="en-US" baseline="-25000" dirty="0" err="1"/>
              <a:t>eq</a:t>
            </a:r>
            <a:r>
              <a:rPr lang="en-US" dirty="0"/>
              <a:t>, too much reactant and will proceed </a:t>
            </a:r>
            <a:r>
              <a:rPr lang="en-US" dirty="0" smtClean="0"/>
              <a:t>forward</a:t>
            </a:r>
          </a:p>
          <a:p>
            <a:pPr lvl="2"/>
            <a:r>
              <a:rPr lang="en-US" dirty="0" smtClean="0"/>
              <a:t>If Q=</a:t>
            </a:r>
            <a:r>
              <a:rPr lang="en-US" dirty="0" err="1" smtClean="0"/>
              <a:t>K</a:t>
            </a:r>
            <a:r>
              <a:rPr lang="en-US" baseline="-25000" dirty="0" err="1" smtClean="0"/>
              <a:t>eq</a:t>
            </a:r>
            <a:r>
              <a:rPr lang="en-US" dirty="0" smtClean="0"/>
              <a:t>, </a:t>
            </a:r>
            <a:r>
              <a:rPr lang="en-US" dirty="0"/>
              <a:t>the reaction is at equilibrium</a:t>
            </a:r>
          </a:p>
        </p:txBody>
      </p:sp>
      <p:graphicFrame>
        <p:nvGraphicFramePr>
          <p:cNvPr id="4" name="Object 3"/>
          <p:cNvGraphicFramePr>
            <a:graphicFrameLocks noChangeAspect="1"/>
          </p:cNvGraphicFramePr>
          <p:nvPr>
            <p:extLst>
              <p:ext uri="{D42A27DB-BD31-4B8C-83A1-F6EECF244321}">
                <p14:modId xmlns:p14="http://schemas.microsoft.com/office/powerpoint/2010/main" val="470903691"/>
              </p:ext>
            </p:extLst>
          </p:nvPr>
        </p:nvGraphicFramePr>
        <p:xfrm>
          <a:off x="2879160" y="4336701"/>
          <a:ext cx="3106495" cy="1644615"/>
        </p:xfrm>
        <a:graphic>
          <a:graphicData uri="http://schemas.openxmlformats.org/presentationml/2006/ole">
            <mc:AlternateContent xmlns:mc="http://schemas.openxmlformats.org/markup-compatibility/2006">
              <mc:Choice xmlns:v="urn:schemas-microsoft-com:vml" Requires="v">
                <p:oleObj spid="_x0000_s6158" name="Equation" r:id="rId3" imgW="863600" imgH="457200" progId="Equation.3">
                  <p:embed/>
                </p:oleObj>
              </mc:Choice>
              <mc:Fallback>
                <p:oleObj name="Equation" r:id="rId3" imgW="863600" imgH="457200" progId="Equation.3">
                  <p:embed/>
                  <p:pic>
                    <p:nvPicPr>
                      <p:cNvPr id="0" name=""/>
                      <p:cNvPicPr/>
                      <p:nvPr/>
                    </p:nvPicPr>
                    <p:blipFill>
                      <a:blip r:embed="rId4"/>
                      <a:stretch>
                        <a:fillRect/>
                      </a:stretch>
                    </p:blipFill>
                    <p:spPr>
                      <a:xfrm>
                        <a:off x="2879160" y="4336701"/>
                        <a:ext cx="3106495" cy="1644615"/>
                      </a:xfrm>
                      <a:prstGeom prst="rect">
                        <a:avLst/>
                      </a:prstGeom>
                    </p:spPr>
                  </p:pic>
                </p:oleObj>
              </mc:Fallback>
            </mc:AlternateContent>
          </a:graphicData>
        </a:graphic>
      </p:graphicFrame>
    </p:spTree>
    <p:extLst>
      <p:ext uri="{BB962C8B-B14F-4D97-AF65-F5344CB8AC3E}">
        <p14:creationId xmlns:p14="http://schemas.microsoft.com/office/powerpoint/2010/main" val="1958340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 Chatlier’s Principle</a:t>
            </a:r>
            <a:endParaRPr lang="en-US" dirty="0"/>
          </a:p>
        </p:txBody>
      </p:sp>
      <p:sp>
        <p:nvSpPr>
          <p:cNvPr id="3" name="Content Placeholder 2"/>
          <p:cNvSpPr>
            <a:spLocks noGrp="1"/>
          </p:cNvSpPr>
          <p:nvPr>
            <p:ph idx="1"/>
          </p:nvPr>
        </p:nvSpPr>
        <p:spPr/>
        <p:txBody>
          <a:bodyPr>
            <a:normAutofit/>
          </a:bodyPr>
          <a:lstStyle/>
          <a:p>
            <a:r>
              <a:rPr lang="en-US" dirty="0" smtClean="0"/>
              <a:t>Le Chatlier’s Principle</a:t>
            </a:r>
          </a:p>
          <a:p>
            <a:pPr lvl="1"/>
            <a:r>
              <a:rPr lang="en-US" dirty="0" smtClean="0"/>
              <a:t>If a </a:t>
            </a:r>
            <a:r>
              <a:rPr lang="en-US" dirty="0"/>
              <a:t>change in </a:t>
            </a:r>
            <a:r>
              <a:rPr lang="en-US" dirty="0" smtClean="0"/>
              <a:t>concentration of reactant, temperature or pressure is </a:t>
            </a:r>
            <a:r>
              <a:rPr lang="en-US" dirty="0"/>
              <a:t>applied to a system in </a:t>
            </a:r>
            <a:r>
              <a:rPr lang="en-US" dirty="0" smtClean="0"/>
              <a:t>dynamic equilibrium</a:t>
            </a:r>
            <a:r>
              <a:rPr lang="en-US" dirty="0"/>
              <a:t>, the equilibrium will shift </a:t>
            </a:r>
            <a:r>
              <a:rPr lang="en-US" dirty="0" smtClean="0"/>
              <a:t>to </a:t>
            </a:r>
            <a:r>
              <a:rPr lang="en-US" dirty="0"/>
              <a:t>counteract the </a:t>
            </a:r>
            <a:r>
              <a:rPr lang="en-US" dirty="0" smtClean="0"/>
              <a:t>effect</a:t>
            </a:r>
            <a:endParaRPr lang="en-US" dirty="0"/>
          </a:p>
          <a:p>
            <a:pPr lvl="1"/>
            <a:r>
              <a:rPr lang="en-US" dirty="0" smtClean="0"/>
              <a:t>Consider</a:t>
            </a:r>
          </a:p>
          <a:p>
            <a:pPr marL="914400" lvl="2" indent="0">
              <a:buNone/>
            </a:pPr>
            <a:r>
              <a:rPr lang="en-US" dirty="0" smtClean="0"/>
              <a:t>	N</a:t>
            </a:r>
            <a:r>
              <a:rPr lang="en-US" baseline="-25000" dirty="0" smtClean="0"/>
              <a:t>2</a:t>
            </a:r>
            <a:r>
              <a:rPr lang="en-US" dirty="0" smtClean="0"/>
              <a:t> (g)+ 3H</a:t>
            </a:r>
            <a:r>
              <a:rPr lang="en-US" baseline="-25000" dirty="0" smtClean="0"/>
              <a:t>2</a:t>
            </a:r>
            <a:r>
              <a:rPr lang="en-US" dirty="0" smtClean="0"/>
              <a:t> (g)</a:t>
            </a:r>
            <a:r>
              <a:rPr lang="en-US" baseline="-25000" dirty="0" smtClean="0"/>
              <a:t>             </a:t>
            </a:r>
            <a:r>
              <a:rPr lang="en-US" dirty="0" smtClean="0"/>
              <a:t>3NH</a:t>
            </a:r>
            <a:r>
              <a:rPr lang="en-US" baseline="-25000" dirty="0" smtClean="0"/>
              <a:t>3 </a:t>
            </a:r>
            <a:r>
              <a:rPr lang="en-US" dirty="0" smtClean="0"/>
              <a:t>(g) </a:t>
            </a:r>
            <a:r>
              <a:rPr lang="en-US" dirty="0" smtClean="0"/>
              <a:t>(+ Energy)</a:t>
            </a:r>
            <a:endParaRPr lang="en-US" dirty="0" smtClean="0"/>
          </a:p>
          <a:p>
            <a:pPr marL="457200" lvl="1" indent="0">
              <a:buNone/>
            </a:pPr>
            <a:r>
              <a:rPr lang="en-US" dirty="0" smtClean="0"/>
              <a:t>Ex.</a:t>
            </a:r>
          </a:p>
          <a:p>
            <a:pPr marL="457200" lvl="1" indent="0">
              <a:buNone/>
            </a:pPr>
            <a:r>
              <a:rPr lang="en-US" dirty="0" smtClean="0"/>
              <a:t>	Concentration N</a:t>
            </a:r>
            <a:r>
              <a:rPr lang="en-US" baseline="-25000" dirty="0" smtClean="0"/>
              <a:t>2</a:t>
            </a:r>
            <a:r>
              <a:rPr lang="en-US" dirty="0" smtClean="0"/>
              <a:t> increases, shift to right</a:t>
            </a:r>
          </a:p>
          <a:p>
            <a:pPr marL="457200" lvl="1" indent="0">
              <a:buNone/>
            </a:pPr>
            <a:r>
              <a:rPr lang="en-US" dirty="0" smtClean="0"/>
              <a:t>	Temperature increases, shift to left</a:t>
            </a:r>
          </a:p>
          <a:p>
            <a:pPr marL="457200" lvl="1" indent="0">
              <a:buNone/>
            </a:pPr>
            <a:r>
              <a:rPr lang="en-US" dirty="0" smtClean="0"/>
              <a:t>	Pressure increases/volume decreases, shift to right</a:t>
            </a:r>
          </a:p>
          <a:p>
            <a:pPr lvl="3"/>
            <a:endParaRPr lang="en-US" dirty="0" smtClean="0"/>
          </a:p>
          <a:p>
            <a:pPr lvl="2"/>
            <a:endParaRPr lang="en-US" dirty="0"/>
          </a:p>
          <a:p>
            <a:pPr lvl="1"/>
            <a:endParaRPr lang="en-US" dirty="0"/>
          </a:p>
          <a:p>
            <a:pPr lvl="1"/>
            <a:endParaRPr lang="en-US" dirty="0" smtClean="0"/>
          </a:p>
          <a:p>
            <a:pPr lvl="1"/>
            <a:endParaRPr lang="en-US" dirty="0"/>
          </a:p>
        </p:txBody>
      </p:sp>
      <p:pic>
        <p:nvPicPr>
          <p:cNvPr id="4" name="Picture 3" descr="Equilibrium.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97967" y="3836833"/>
            <a:ext cx="375203" cy="321244"/>
          </a:xfrm>
          <a:prstGeom prst="rect">
            <a:avLst/>
          </a:prstGeom>
        </p:spPr>
      </p:pic>
    </p:spTree>
    <p:extLst>
      <p:ext uri="{BB962C8B-B14F-4D97-AF65-F5344CB8AC3E}">
        <p14:creationId xmlns:p14="http://schemas.microsoft.com/office/powerpoint/2010/main" val="351358665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p:txBody>
          <a:bodyPr/>
          <a:lstStyle/>
          <a:p>
            <a:r>
              <a:rPr lang="en-US" dirty="0" smtClean="0"/>
              <a:t>Temperature</a:t>
            </a:r>
          </a:p>
          <a:p>
            <a:pPr lvl="1"/>
            <a:r>
              <a:rPr lang="en-US" dirty="0" smtClean="0"/>
              <a:t>A measure of the average translational kinetic energy</a:t>
            </a:r>
          </a:p>
          <a:p>
            <a:r>
              <a:rPr lang="en-US" dirty="0"/>
              <a:t>Zeroth Law of Thermodynamics</a:t>
            </a:r>
          </a:p>
          <a:p>
            <a:pPr lvl="1"/>
            <a:r>
              <a:rPr lang="en-US" dirty="0"/>
              <a:t>Objects are in thermal equilibrium when they have the same temperature</a:t>
            </a:r>
          </a:p>
          <a:p>
            <a:pPr lvl="2"/>
            <a:r>
              <a:rPr lang="en-US" dirty="0"/>
              <a:t>No heat energy </a:t>
            </a:r>
            <a:r>
              <a:rPr lang="en-US" dirty="0" smtClean="0"/>
              <a:t>exchange</a:t>
            </a:r>
          </a:p>
          <a:p>
            <a:r>
              <a:rPr lang="en-US" dirty="0"/>
              <a:t>Process </a:t>
            </a:r>
            <a:r>
              <a:rPr lang="mr-IN" dirty="0"/>
              <a:t>–</a:t>
            </a:r>
            <a:r>
              <a:rPr lang="en-US" dirty="0"/>
              <a:t> when a system </a:t>
            </a:r>
            <a:r>
              <a:rPr lang="en-US" dirty="0" smtClean="0"/>
              <a:t>                                                                 changes </a:t>
            </a:r>
            <a:r>
              <a:rPr lang="en-US" dirty="0"/>
              <a:t>its reactants, pressure </a:t>
            </a:r>
            <a:r>
              <a:rPr lang="en-US" dirty="0" smtClean="0"/>
              <a:t>                                                    or </a:t>
            </a:r>
            <a:r>
              <a:rPr lang="en-US" dirty="0"/>
              <a:t>temperature</a:t>
            </a:r>
          </a:p>
          <a:p>
            <a:endParaRPr lang="en-US" dirty="0"/>
          </a:p>
          <a:p>
            <a:endParaRPr lang="en-US" dirty="0" smtClean="0"/>
          </a:p>
          <a:p>
            <a:pPr lvl="1"/>
            <a:endParaRPr lang="en-US" dirty="0"/>
          </a:p>
        </p:txBody>
      </p:sp>
      <p:pic>
        <p:nvPicPr>
          <p:cNvPr id="4" name="Picture 3" descr="CNX_Chem_16_02_EntGraph.png"/>
          <p:cNvPicPr>
            <a:picLocks noChangeAspect="1"/>
          </p:cNvPicPr>
          <p:nvPr/>
        </p:nvPicPr>
        <p:blipFill rotWithShape="1">
          <a:blip r:embed="rId2">
            <a:extLst>
              <a:ext uri="{28A0092B-C50C-407E-A947-70E740481C1C}">
                <a14:useLocalDpi xmlns:a14="http://schemas.microsoft.com/office/drawing/2010/main" val="0"/>
              </a:ext>
            </a:extLst>
          </a:blip>
          <a:srcRect r="49419"/>
          <a:stretch/>
        </p:blipFill>
        <p:spPr>
          <a:xfrm>
            <a:off x="5281928" y="3863852"/>
            <a:ext cx="3270939" cy="2561829"/>
          </a:xfrm>
          <a:prstGeom prst="rect">
            <a:avLst/>
          </a:prstGeom>
        </p:spPr>
      </p:pic>
      <p:sp>
        <p:nvSpPr>
          <p:cNvPr id="5" name="TextBox 4"/>
          <p:cNvSpPr txBox="1"/>
          <p:nvPr/>
        </p:nvSpPr>
        <p:spPr>
          <a:xfrm>
            <a:off x="972838" y="5840860"/>
            <a:ext cx="3891351" cy="707886"/>
          </a:xfrm>
          <a:prstGeom prst="rect">
            <a:avLst/>
          </a:prstGeom>
          <a:noFill/>
        </p:spPr>
        <p:txBody>
          <a:bodyPr wrap="square" rtlCol="0">
            <a:spAutoFit/>
          </a:bodyPr>
          <a:lstStyle/>
          <a:p>
            <a:r>
              <a:rPr lang="en-US" sz="1000" dirty="0"/>
              <a:t>"</a:t>
            </a:r>
            <a:r>
              <a:rPr lang="en-US" sz="1000" dirty="0" err="1"/>
              <a:t>File:CNX</a:t>
            </a:r>
            <a:r>
              <a:rPr lang="en-US" sz="1000" dirty="0"/>
              <a:t> </a:t>
            </a:r>
            <a:r>
              <a:rPr lang="en-US" sz="1000" dirty="0" err="1"/>
              <a:t>Chem</a:t>
            </a:r>
            <a:r>
              <a:rPr lang="en-US" sz="1000" dirty="0"/>
              <a:t> 16 02 </a:t>
            </a:r>
            <a:r>
              <a:rPr lang="en-US" sz="1000" dirty="0" err="1"/>
              <a:t>EntGraph.png</a:t>
            </a:r>
            <a:r>
              <a:rPr lang="en-US" sz="1000" dirty="0"/>
              <a:t>." </a:t>
            </a:r>
            <a:r>
              <a:rPr lang="en-US" sz="1000" i="1" dirty="0"/>
              <a:t>Wikimedia Commons, the free media repository</a:t>
            </a:r>
            <a:r>
              <a:rPr lang="en-US" sz="1000" dirty="0"/>
              <a:t>. 4 Jan 2018, 21:25 UTC. 3 Apr 2019, 12:57 &lt;</a:t>
            </a:r>
            <a:r>
              <a:rPr lang="en-US" sz="1000" dirty="0">
                <a:hlinkClick r:id="rId3"/>
              </a:rPr>
              <a:t>https://commons.wikimedia.org/w/index.php?title=File:CNX_Chem_16_02_EntGraph.png&amp;oldid=276827227&gt;.</a:t>
            </a:r>
            <a:endParaRPr lang="en-US" sz="1000" dirty="0"/>
          </a:p>
        </p:txBody>
      </p:sp>
    </p:spTree>
    <p:extLst>
      <p:ext uri="{BB962C8B-B14F-4D97-AF65-F5344CB8AC3E}">
        <p14:creationId xmlns:p14="http://schemas.microsoft.com/office/powerpoint/2010/main" val="1032810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hermodynamics</a:t>
            </a:r>
            <a:endParaRPr lang="en-US" dirty="0"/>
          </a:p>
        </p:txBody>
      </p:sp>
      <p:sp>
        <p:nvSpPr>
          <p:cNvPr id="3" name="Content Placeholder 2"/>
          <p:cNvSpPr>
            <a:spLocks noGrp="1"/>
          </p:cNvSpPr>
          <p:nvPr>
            <p:ph idx="1"/>
          </p:nvPr>
        </p:nvSpPr>
        <p:spPr>
          <a:xfrm>
            <a:off x="726141" y="1810336"/>
            <a:ext cx="7691719" cy="4348416"/>
          </a:xfrm>
        </p:spPr>
        <p:txBody>
          <a:bodyPr>
            <a:normAutofit/>
          </a:bodyPr>
          <a:lstStyle/>
          <a:p>
            <a:r>
              <a:rPr lang="en-US" dirty="0" smtClean="0"/>
              <a:t>First Law of Thermodynamics</a:t>
            </a:r>
          </a:p>
          <a:p>
            <a:pPr lvl="1"/>
            <a:r>
              <a:rPr lang="en-US" dirty="0" smtClean="0"/>
              <a:t>ΔU = Q </a:t>
            </a:r>
            <a:r>
              <a:rPr lang="mr-IN" dirty="0" smtClean="0"/>
              <a:t>–</a:t>
            </a:r>
            <a:r>
              <a:rPr lang="en-US" dirty="0" smtClean="0"/>
              <a:t> W</a:t>
            </a:r>
          </a:p>
          <a:p>
            <a:pPr lvl="2"/>
            <a:r>
              <a:rPr lang="en-US" dirty="0" smtClean="0"/>
              <a:t>U = Internal Energy</a:t>
            </a:r>
          </a:p>
          <a:p>
            <a:pPr lvl="2"/>
            <a:r>
              <a:rPr lang="en-US" dirty="0" smtClean="0"/>
              <a:t>Q = Heat Energy</a:t>
            </a:r>
          </a:p>
          <a:p>
            <a:pPr lvl="2"/>
            <a:r>
              <a:rPr lang="en-US" dirty="0" smtClean="0"/>
              <a:t>W = Work Done by the System</a:t>
            </a:r>
          </a:p>
          <a:p>
            <a:endParaRPr lang="en-US" dirty="0"/>
          </a:p>
          <a:p>
            <a:pPr lvl="1"/>
            <a:endParaRPr lang="en-US" dirty="0"/>
          </a:p>
          <a:p>
            <a:pPr lvl="1"/>
            <a:endParaRPr lang="en-US" dirty="0"/>
          </a:p>
        </p:txBody>
      </p:sp>
    </p:spTree>
    <p:extLst>
      <p:ext uri="{BB962C8B-B14F-4D97-AF65-F5344CB8AC3E}">
        <p14:creationId xmlns:p14="http://schemas.microsoft.com/office/powerpoint/2010/main" val="18527159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Isotope</a:t>
            </a:r>
            <a:endParaRPr lang="en-US" dirty="0"/>
          </a:p>
        </p:txBody>
      </p:sp>
      <p:sp>
        <p:nvSpPr>
          <p:cNvPr id="3" name="Content Placeholder 2"/>
          <p:cNvSpPr>
            <a:spLocks noGrp="1"/>
          </p:cNvSpPr>
          <p:nvPr>
            <p:ph idx="1"/>
          </p:nvPr>
        </p:nvSpPr>
        <p:spPr/>
        <p:txBody>
          <a:bodyPr/>
          <a:lstStyle/>
          <a:p>
            <a:r>
              <a:rPr lang="en-US" dirty="0" smtClean="0"/>
              <a:t>Isotope </a:t>
            </a:r>
            <a:r>
              <a:rPr lang="mr-IN" dirty="0" smtClean="0"/>
              <a:t>–</a:t>
            </a:r>
            <a:r>
              <a:rPr lang="en-US" dirty="0" smtClean="0"/>
              <a:t> Multiple forms of the same element with different numbers of neutrons</a:t>
            </a:r>
          </a:p>
          <a:p>
            <a:r>
              <a:rPr lang="en-US" dirty="0" smtClean="0"/>
              <a:t>Atomic Mass </a:t>
            </a:r>
            <a:r>
              <a:rPr lang="mr-IN" dirty="0" smtClean="0"/>
              <a:t>–</a:t>
            </a:r>
            <a:r>
              <a:rPr lang="en-US" dirty="0" smtClean="0"/>
              <a:t> The sum of neutrons and protons</a:t>
            </a:r>
            <a:endParaRPr lang="en-US" dirty="0"/>
          </a:p>
        </p:txBody>
      </p:sp>
      <p:pic>
        <p:nvPicPr>
          <p:cNvPr id="4" name="Picture 3" descr="1500px-Hydrogen_Deuterium_Tritium_Nuclei_Schmatic-en.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69" y="3052750"/>
            <a:ext cx="7115012" cy="3252807"/>
          </a:xfrm>
          <a:prstGeom prst="rect">
            <a:avLst/>
          </a:prstGeom>
        </p:spPr>
      </p:pic>
      <p:sp>
        <p:nvSpPr>
          <p:cNvPr id="5" name="TextBox 4"/>
          <p:cNvSpPr txBox="1"/>
          <p:nvPr/>
        </p:nvSpPr>
        <p:spPr>
          <a:xfrm>
            <a:off x="480142" y="6305557"/>
            <a:ext cx="8069488" cy="400110"/>
          </a:xfrm>
          <a:prstGeom prst="rect">
            <a:avLst/>
          </a:prstGeom>
          <a:noFill/>
        </p:spPr>
        <p:txBody>
          <a:bodyPr wrap="square" rtlCol="0">
            <a:spAutoFit/>
          </a:bodyPr>
          <a:lstStyle/>
          <a:p>
            <a:r>
              <a:rPr lang="en-US" sz="1000" dirty="0"/>
              <a:t>"</a:t>
            </a:r>
            <a:r>
              <a:rPr lang="en-US" sz="1000" dirty="0" err="1"/>
              <a:t>File:Hydrogen</a:t>
            </a:r>
            <a:r>
              <a:rPr lang="en-US" sz="1000" dirty="0"/>
              <a:t> Deuterium Tritium Nuclei </a:t>
            </a:r>
            <a:r>
              <a:rPr lang="en-US" sz="1000" dirty="0" err="1"/>
              <a:t>Schmatic-en.svg</a:t>
            </a:r>
            <a:r>
              <a:rPr lang="en-US" sz="1000" dirty="0"/>
              <a:t>." </a:t>
            </a:r>
            <a:r>
              <a:rPr lang="en-US" sz="1000" i="1" dirty="0"/>
              <a:t>Wikimedia Commons, the free media repository</a:t>
            </a:r>
            <a:r>
              <a:rPr lang="en-US" sz="1000" dirty="0"/>
              <a:t>. 29 Mar 2017, 14:47 UTC. 28 Mar 2019, 17:12 &lt;</a:t>
            </a:r>
            <a:r>
              <a:rPr lang="en-US" sz="1000" dirty="0">
                <a:hlinkClick r:id="rId3"/>
              </a:rPr>
              <a:t>https://commons.wikimedia.org/w/index.php?title=File:Hydrogen_Deuterium_Tritium_Nuclei_Schmatic-en.svg&amp;oldid=238979645&gt;.</a:t>
            </a:r>
            <a:endParaRPr lang="en-US" sz="1000" dirty="0"/>
          </a:p>
        </p:txBody>
      </p:sp>
    </p:spTree>
    <p:extLst>
      <p:ext uri="{BB962C8B-B14F-4D97-AF65-F5344CB8AC3E}">
        <p14:creationId xmlns:p14="http://schemas.microsoft.com/office/powerpoint/2010/main" val="8737247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Internal </a:t>
            </a:r>
            <a:r>
              <a:rPr lang="en-US" dirty="0" smtClean="0"/>
              <a:t>Energy, U</a:t>
            </a:r>
          </a:p>
          <a:p>
            <a:pPr lvl="1"/>
            <a:r>
              <a:rPr lang="en-US" dirty="0" smtClean="0"/>
              <a:t>The sum of all microscopic energies</a:t>
            </a:r>
          </a:p>
          <a:p>
            <a:pPr lvl="2"/>
            <a:r>
              <a:rPr lang="en-US" dirty="0" smtClean="0"/>
              <a:t>Translational kinetic energy!!</a:t>
            </a:r>
          </a:p>
          <a:p>
            <a:pPr lvl="2"/>
            <a:r>
              <a:rPr lang="en-US" dirty="0" smtClean="0"/>
              <a:t>Vibrational and Rotational energy</a:t>
            </a:r>
          </a:p>
          <a:p>
            <a:pPr lvl="2"/>
            <a:r>
              <a:rPr lang="en-US" dirty="0" smtClean="0"/>
              <a:t>Potential energy from intermolecular forces</a:t>
            </a:r>
          </a:p>
          <a:p>
            <a:r>
              <a:rPr lang="en-US" dirty="0" smtClean="0"/>
              <a:t>Heat Energy, Q</a:t>
            </a:r>
          </a:p>
          <a:p>
            <a:pPr lvl="1"/>
            <a:r>
              <a:rPr lang="en-US" dirty="0"/>
              <a:t>Specific form of energy transfer </a:t>
            </a:r>
            <a:r>
              <a:rPr lang="en-US" dirty="0" smtClean="0"/>
              <a:t>from </a:t>
            </a:r>
            <a:r>
              <a:rPr lang="en-US" dirty="0"/>
              <a:t>one substance to another based on differences in </a:t>
            </a:r>
            <a:r>
              <a:rPr lang="en-US" dirty="0" smtClean="0"/>
              <a:t>temperature</a:t>
            </a:r>
          </a:p>
          <a:p>
            <a:r>
              <a:rPr lang="en-US" dirty="0" smtClean="0"/>
              <a:t>Work, W</a:t>
            </a:r>
          </a:p>
          <a:p>
            <a:pPr lvl="1"/>
            <a:r>
              <a:rPr lang="en-US" dirty="0" smtClean="0"/>
              <a:t>The Energy required to move against a force</a:t>
            </a:r>
          </a:p>
          <a:p>
            <a:pPr lvl="1"/>
            <a:endParaRPr lang="en-US" dirty="0"/>
          </a:p>
        </p:txBody>
      </p:sp>
    </p:spTree>
    <p:extLst>
      <p:ext uri="{BB962C8B-B14F-4D97-AF65-F5344CB8AC3E}">
        <p14:creationId xmlns:p14="http://schemas.microsoft.com/office/powerpoint/2010/main" val="3689496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Four Idealized Processes</a:t>
            </a:r>
          </a:p>
          <a:p>
            <a:pPr lvl="1"/>
            <a:r>
              <a:rPr lang="en-US" dirty="0" smtClean="0"/>
              <a:t>Isobaric </a:t>
            </a:r>
            <a:r>
              <a:rPr lang="mr-IN" dirty="0"/>
              <a:t>–</a:t>
            </a:r>
            <a:r>
              <a:rPr lang="en-US" dirty="0"/>
              <a:t> The system’s pressure is </a:t>
            </a:r>
            <a:r>
              <a:rPr lang="en-US" dirty="0" smtClean="0"/>
              <a:t>constant</a:t>
            </a:r>
          </a:p>
          <a:p>
            <a:pPr lvl="2"/>
            <a:r>
              <a:rPr lang="en-US" dirty="0" smtClean="0"/>
              <a:t>No change</a:t>
            </a:r>
            <a:endParaRPr lang="en-US" dirty="0"/>
          </a:p>
          <a:p>
            <a:pPr lvl="1"/>
            <a:r>
              <a:rPr lang="en-US" dirty="0"/>
              <a:t>Isothermal </a:t>
            </a:r>
            <a:r>
              <a:rPr lang="mr-IN" dirty="0"/>
              <a:t>–</a:t>
            </a:r>
            <a:r>
              <a:rPr lang="en-US" dirty="0"/>
              <a:t> The system’s temperature is constant therefore ΔU is </a:t>
            </a:r>
            <a:r>
              <a:rPr lang="en-US" dirty="0" smtClean="0"/>
              <a:t>zero</a:t>
            </a:r>
          </a:p>
          <a:p>
            <a:pPr lvl="2"/>
            <a:r>
              <a:rPr lang="en-US" dirty="0" smtClean="0"/>
              <a:t>Q=W</a:t>
            </a:r>
            <a:endParaRPr lang="en-US" dirty="0"/>
          </a:p>
          <a:p>
            <a:pPr lvl="1"/>
            <a:r>
              <a:rPr lang="en-US" dirty="0"/>
              <a:t>Isovolumetric </a:t>
            </a:r>
            <a:r>
              <a:rPr lang="mr-IN" dirty="0"/>
              <a:t>–</a:t>
            </a:r>
            <a:r>
              <a:rPr lang="en-US" dirty="0"/>
              <a:t> The systems volume is constant therefore W is </a:t>
            </a:r>
            <a:r>
              <a:rPr lang="en-US" dirty="0" smtClean="0"/>
              <a:t>zero</a:t>
            </a:r>
          </a:p>
          <a:p>
            <a:pPr lvl="2"/>
            <a:r>
              <a:rPr lang="en-US" dirty="0" smtClean="0"/>
              <a:t>ΔU=Q</a:t>
            </a:r>
          </a:p>
          <a:p>
            <a:pPr lvl="1"/>
            <a:r>
              <a:rPr lang="en-US" dirty="0" smtClean="0"/>
              <a:t>Adiabatic </a:t>
            </a:r>
            <a:r>
              <a:rPr lang="mr-IN" dirty="0"/>
              <a:t>–</a:t>
            </a:r>
            <a:r>
              <a:rPr lang="en-US" dirty="0"/>
              <a:t> The system had no heat exchange with the environment therefore Q is </a:t>
            </a:r>
            <a:r>
              <a:rPr lang="en-US" dirty="0" smtClean="0"/>
              <a:t>zero</a:t>
            </a:r>
          </a:p>
          <a:p>
            <a:pPr lvl="2"/>
            <a:r>
              <a:rPr lang="en-US" dirty="0" smtClean="0"/>
              <a:t>ΔU=-W</a:t>
            </a:r>
            <a:endParaRPr lang="en-US" dirty="0"/>
          </a:p>
          <a:p>
            <a:endParaRPr lang="en-US" dirty="0"/>
          </a:p>
        </p:txBody>
      </p:sp>
    </p:spTree>
    <p:extLst>
      <p:ext uri="{BB962C8B-B14F-4D97-AF65-F5344CB8AC3E}">
        <p14:creationId xmlns:p14="http://schemas.microsoft.com/office/powerpoint/2010/main" val="1981353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Thermdynamic</a:t>
            </a:r>
            <a:r>
              <a:rPr lang="en-US" dirty="0" smtClean="0"/>
              <a:t> </a:t>
            </a:r>
            <a:endParaRPr lang="en-US" dirty="0"/>
          </a:p>
        </p:txBody>
      </p:sp>
      <p:sp>
        <p:nvSpPr>
          <p:cNvPr id="3" name="Content Placeholder 2"/>
          <p:cNvSpPr>
            <a:spLocks noGrp="1"/>
          </p:cNvSpPr>
          <p:nvPr>
            <p:ph idx="1"/>
          </p:nvPr>
        </p:nvSpPr>
        <p:spPr/>
        <p:txBody>
          <a:bodyPr/>
          <a:lstStyle/>
          <a:p>
            <a:r>
              <a:rPr lang="en-US" dirty="0" smtClean="0"/>
              <a:t>P-v </a:t>
            </a:r>
            <a:r>
              <a:rPr lang="en-US" dirty="0" smtClean="0"/>
              <a:t>diagram</a:t>
            </a:r>
          </a:p>
          <a:p>
            <a:r>
              <a:rPr lang="en-US" dirty="0" smtClean="0"/>
              <a:t>work</a:t>
            </a:r>
            <a:endParaRPr lang="en-US" dirty="0"/>
          </a:p>
        </p:txBody>
      </p:sp>
    </p:spTree>
    <p:extLst>
      <p:ext uri="{BB962C8B-B14F-4D97-AF65-F5344CB8AC3E}">
        <p14:creationId xmlns:p14="http://schemas.microsoft.com/office/powerpoint/2010/main" val="661766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p:txBody>
          <a:bodyPr/>
          <a:lstStyle/>
          <a:p>
            <a:r>
              <a:rPr lang="en-US" dirty="0"/>
              <a:t>Enthalpy, H - Heat exchange at constant </a:t>
            </a:r>
            <a:r>
              <a:rPr lang="en-US" dirty="0" smtClean="0"/>
              <a:t>pressure</a:t>
            </a:r>
          </a:p>
          <a:p>
            <a:pPr lvl="1"/>
            <a:r>
              <a:rPr lang="en-US" dirty="0" smtClean="0"/>
              <a:t>Bonds broken minus bonds formed</a:t>
            </a:r>
          </a:p>
          <a:p>
            <a:pPr lvl="1"/>
            <a:r>
              <a:rPr lang="en-US" dirty="0" smtClean="0"/>
              <a:t>Hess’s Law</a:t>
            </a:r>
          </a:p>
          <a:p>
            <a:pPr marL="0" indent="0">
              <a:buNone/>
            </a:pPr>
            <a:r>
              <a:rPr lang="en-US" dirty="0" smtClean="0"/>
              <a:t>Consider</a:t>
            </a:r>
          </a:p>
          <a:p>
            <a:pPr marL="0" indent="0">
              <a:buNone/>
            </a:pPr>
            <a:r>
              <a:rPr lang="en-US" dirty="0"/>
              <a:t>	</a:t>
            </a:r>
            <a:r>
              <a:rPr lang="en-US" dirty="0" smtClean="0"/>
              <a:t>2H-H + O=O -&gt; 2H-O-H</a:t>
            </a:r>
            <a:endParaRPr lang="en-US" dirty="0"/>
          </a:p>
        </p:txBody>
      </p:sp>
      <p:pic>
        <p:nvPicPr>
          <p:cNvPr id="4" name="Picture 3" descr="Typical-bond-energies-of-important-biological-moieties-and-their-corresponding.png"/>
          <p:cNvPicPr>
            <a:picLocks noChangeAspect="1"/>
          </p:cNvPicPr>
          <p:nvPr/>
        </p:nvPicPr>
        <p:blipFill rotWithShape="1">
          <a:blip r:embed="rId3">
            <a:extLst>
              <a:ext uri="{28A0092B-C50C-407E-A947-70E740481C1C}">
                <a14:useLocalDpi xmlns:a14="http://schemas.microsoft.com/office/drawing/2010/main" val="0"/>
              </a:ext>
            </a:extLst>
          </a:blip>
          <a:srcRect t="1451" r="42335"/>
          <a:stretch/>
        </p:blipFill>
        <p:spPr>
          <a:xfrm>
            <a:off x="6192024" y="2742526"/>
            <a:ext cx="2422200" cy="3151362"/>
          </a:xfrm>
          <a:prstGeom prst="rect">
            <a:avLst/>
          </a:prstGeom>
        </p:spPr>
      </p:pic>
      <p:pic>
        <p:nvPicPr>
          <p:cNvPr id="5" name="Picture 4" descr="be1b.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242" y="4418852"/>
            <a:ext cx="3378200" cy="1739900"/>
          </a:xfrm>
          <a:prstGeom prst="rect">
            <a:avLst/>
          </a:prstGeom>
        </p:spPr>
      </p:pic>
    </p:spTree>
    <p:extLst>
      <p:ext uri="{BB962C8B-B14F-4D97-AF65-F5344CB8AC3E}">
        <p14:creationId xmlns:p14="http://schemas.microsoft.com/office/powerpoint/2010/main" val="563548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p:txBody>
          <a:bodyPr/>
          <a:lstStyle/>
          <a:p>
            <a:r>
              <a:rPr lang="en-US" dirty="0" smtClean="0"/>
              <a:t>Hess’s Law</a:t>
            </a:r>
          </a:p>
          <a:p>
            <a:pPr lvl="1"/>
            <a:r>
              <a:rPr lang="en-US" dirty="0" smtClean="0"/>
              <a:t>States </a:t>
            </a:r>
            <a:r>
              <a:rPr lang="en-US" dirty="0"/>
              <a:t>that regardless of the multiple </a:t>
            </a:r>
            <a:r>
              <a:rPr lang="en-US" dirty="0" smtClean="0"/>
              <a:t>steps </a:t>
            </a:r>
            <a:r>
              <a:rPr lang="en-US" dirty="0"/>
              <a:t>of a reaction, the total enthalpy change </a:t>
            </a:r>
            <a:r>
              <a:rPr lang="en-US" dirty="0" smtClean="0"/>
              <a:t>is </a:t>
            </a:r>
            <a:r>
              <a:rPr lang="en-US" dirty="0"/>
              <a:t>the </a:t>
            </a:r>
            <a:r>
              <a:rPr lang="en-US" dirty="0" smtClean="0"/>
              <a:t>sum</a:t>
            </a:r>
            <a:endParaRPr lang="en-US" dirty="0"/>
          </a:p>
          <a:p>
            <a:pPr lvl="1"/>
            <a:endParaRPr lang="en-US" dirty="0" smtClean="0"/>
          </a:p>
          <a:p>
            <a:pPr lvl="1"/>
            <a:endParaRPr lang="en-US" dirty="0" smtClean="0"/>
          </a:p>
          <a:p>
            <a:pPr lvl="1"/>
            <a:endParaRPr lang="en-US" dirty="0"/>
          </a:p>
        </p:txBody>
      </p:sp>
      <p:pic>
        <p:nvPicPr>
          <p:cNvPr id="5" name="Picture 4" descr="hess1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38" y="3472064"/>
            <a:ext cx="7147894" cy="2054316"/>
          </a:xfrm>
          <a:prstGeom prst="rect">
            <a:avLst/>
          </a:prstGeom>
        </p:spPr>
      </p:pic>
    </p:spTree>
    <p:extLst>
      <p:ext uri="{BB962C8B-B14F-4D97-AF65-F5344CB8AC3E}">
        <p14:creationId xmlns:p14="http://schemas.microsoft.com/office/powerpoint/2010/main" val="1716661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a:xfrm>
            <a:off x="726141" y="1586754"/>
            <a:ext cx="7691719" cy="1088222"/>
          </a:xfrm>
        </p:spPr>
        <p:txBody>
          <a:bodyPr numCol="2">
            <a:normAutofit lnSpcReduction="10000"/>
          </a:bodyPr>
          <a:lstStyle/>
          <a:p>
            <a:r>
              <a:rPr lang="en-US" dirty="0"/>
              <a:t>Endothermic </a:t>
            </a:r>
            <a:r>
              <a:rPr lang="mr-IN" dirty="0" smtClean="0"/>
              <a:t>–</a:t>
            </a:r>
            <a:r>
              <a:rPr lang="en-US" dirty="0" smtClean="0"/>
              <a:t> Heat energy is absorbed </a:t>
            </a:r>
            <a:r>
              <a:rPr lang="en-US" dirty="0"/>
              <a:t>ΔQ&gt;0, ΔH&gt;</a:t>
            </a:r>
            <a:r>
              <a:rPr lang="en-US" dirty="0" smtClean="0"/>
              <a:t>0</a:t>
            </a:r>
          </a:p>
          <a:p>
            <a:r>
              <a:rPr lang="en-US" dirty="0"/>
              <a:t>Exothermic - Heat </a:t>
            </a:r>
            <a:r>
              <a:rPr lang="en-US" dirty="0" smtClean="0"/>
              <a:t>energy is </a:t>
            </a:r>
            <a:r>
              <a:rPr lang="en-US" dirty="0"/>
              <a:t>released ΔQ&lt;0,ΔH&lt;0</a:t>
            </a:r>
          </a:p>
        </p:txBody>
      </p:sp>
      <p:pic>
        <p:nvPicPr>
          <p:cNvPr id="4" name="Picture 3" descr="Ac_com.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608" y="3416320"/>
            <a:ext cx="3648252" cy="2501048"/>
          </a:xfrm>
          <a:prstGeom prst="rect">
            <a:avLst/>
          </a:prstGeom>
        </p:spPr>
      </p:pic>
      <p:pic>
        <p:nvPicPr>
          <p:cNvPr id="5" name="Picture 4" descr="ui2XNJyT6YuWm4HlMyjw_058570c86d18be26c2583f2cfa08b80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721" y="3685759"/>
            <a:ext cx="3691312" cy="2123529"/>
          </a:xfrm>
          <a:prstGeom prst="rect">
            <a:avLst/>
          </a:prstGeom>
        </p:spPr>
      </p:pic>
    </p:spTree>
    <p:extLst>
      <p:ext uri="{BB962C8B-B14F-4D97-AF65-F5344CB8AC3E}">
        <p14:creationId xmlns:p14="http://schemas.microsoft.com/office/powerpoint/2010/main" val="1777678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Phase changes</a:t>
            </a:r>
          </a:p>
          <a:p>
            <a:pPr lvl="1"/>
            <a:r>
              <a:rPr lang="en-US" dirty="0" smtClean="0"/>
              <a:t>Condensation </a:t>
            </a:r>
          </a:p>
          <a:p>
            <a:pPr lvl="2"/>
            <a:r>
              <a:rPr lang="en-US" dirty="0"/>
              <a:t>Exothermic </a:t>
            </a:r>
            <a:r>
              <a:rPr lang="en-US" dirty="0" smtClean="0"/>
              <a:t>process </a:t>
            </a:r>
            <a:r>
              <a:rPr lang="en-US" dirty="0"/>
              <a:t>where heat energy is released to </a:t>
            </a:r>
            <a:r>
              <a:rPr lang="en-US" dirty="0" smtClean="0"/>
              <a:t>change </a:t>
            </a:r>
            <a:r>
              <a:rPr lang="en-US" dirty="0"/>
              <a:t>gas to </a:t>
            </a:r>
            <a:r>
              <a:rPr lang="en-US" dirty="0" smtClean="0"/>
              <a:t>liquid</a:t>
            </a:r>
          </a:p>
          <a:p>
            <a:pPr lvl="1"/>
            <a:r>
              <a:rPr lang="en-US" dirty="0" smtClean="0"/>
              <a:t>Vaporization/boiling</a:t>
            </a:r>
          </a:p>
          <a:p>
            <a:pPr lvl="2"/>
            <a:r>
              <a:rPr lang="en-US" dirty="0"/>
              <a:t>Endothermic process where heat energy is absorbed </a:t>
            </a:r>
            <a:r>
              <a:rPr lang="en-US" dirty="0" smtClean="0"/>
              <a:t>to change </a:t>
            </a:r>
            <a:r>
              <a:rPr lang="en-US" dirty="0"/>
              <a:t>liquid </a:t>
            </a:r>
            <a:r>
              <a:rPr lang="en-US" dirty="0" smtClean="0"/>
              <a:t>to gas</a:t>
            </a:r>
          </a:p>
          <a:p>
            <a:pPr lvl="1"/>
            <a:r>
              <a:rPr lang="en-US" dirty="0" smtClean="0"/>
              <a:t>Fusion/Melting</a:t>
            </a:r>
          </a:p>
          <a:p>
            <a:pPr lvl="2"/>
            <a:r>
              <a:rPr lang="en-US" dirty="0" smtClean="0"/>
              <a:t>Endothermic </a:t>
            </a:r>
            <a:r>
              <a:rPr lang="en-US" dirty="0"/>
              <a:t>process where </a:t>
            </a:r>
            <a:r>
              <a:rPr lang="en-US" dirty="0" smtClean="0"/>
              <a:t>heat energy </a:t>
            </a:r>
            <a:r>
              <a:rPr lang="en-US" dirty="0"/>
              <a:t>is </a:t>
            </a:r>
            <a:r>
              <a:rPr lang="en-US" dirty="0" smtClean="0"/>
              <a:t>absorbed to change solid </a:t>
            </a:r>
            <a:r>
              <a:rPr lang="en-US" dirty="0"/>
              <a:t>to </a:t>
            </a:r>
            <a:r>
              <a:rPr lang="en-US" dirty="0" smtClean="0"/>
              <a:t>liquid</a:t>
            </a:r>
          </a:p>
          <a:p>
            <a:pPr lvl="1"/>
            <a:r>
              <a:rPr lang="en-US" dirty="0"/>
              <a:t>Solidification/Freezing</a:t>
            </a:r>
            <a:r>
              <a:rPr lang="en-US" dirty="0" smtClean="0"/>
              <a:t>/Crystallization</a:t>
            </a:r>
          </a:p>
          <a:p>
            <a:pPr lvl="2"/>
            <a:r>
              <a:rPr lang="en-US" dirty="0"/>
              <a:t>Exothermic </a:t>
            </a:r>
            <a:r>
              <a:rPr lang="en-US" dirty="0" smtClean="0"/>
              <a:t>process where heat energy is released to change liquid </a:t>
            </a:r>
            <a:r>
              <a:rPr lang="en-US" dirty="0"/>
              <a:t>to solid phase change</a:t>
            </a:r>
          </a:p>
          <a:p>
            <a:pPr lvl="2"/>
            <a:endParaRPr lang="en-US" dirty="0"/>
          </a:p>
          <a:p>
            <a:pPr lvl="2"/>
            <a:endParaRPr lang="en-US" dirty="0" smtClean="0"/>
          </a:p>
          <a:p>
            <a:pPr lvl="2"/>
            <a:endParaRPr lang="en-US" dirty="0" smtClean="0"/>
          </a:p>
          <a:p>
            <a:pPr lvl="2"/>
            <a:endParaRPr lang="en-US" dirty="0"/>
          </a:p>
        </p:txBody>
      </p:sp>
    </p:spTree>
    <p:extLst>
      <p:ext uri="{BB962C8B-B14F-4D97-AF65-F5344CB8AC3E}">
        <p14:creationId xmlns:p14="http://schemas.microsoft.com/office/powerpoint/2010/main" val="2062550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p:txBody>
          <a:bodyPr/>
          <a:lstStyle/>
          <a:p>
            <a:r>
              <a:rPr lang="en-US" dirty="0" smtClean="0"/>
              <a:t>Phase</a:t>
            </a:r>
          </a:p>
          <a:p>
            <a:pPr lvl="1"/>
            <a:r>
              <a:rPr lang="en-US" dirty="0" smtClean="0"/>
              <a:t>Deposition</a:t>
            </a:r>
          </a:p>
          <a:p>
            <a:pPr lvl="2"/>
            <a:r>
              <a:rPr lang="en-US" dirty="0"/>
              <a:t>Exothermic </a:t>
            </a:r>
            <a:r>
              <a:rPr lang="en-US" dirty="0" smtClean="0"/>
              <a:t>process </a:t>
            </a:r>
            <a:r>
              <a:rPr lang="en-US" dirty="0"/>
              <a:t>the releases energy </a:t>
            </a:r>
            <a:r>
              <a:rPr lang="en-US" dirty="0" smtClean="0"/>
              <a:t>is released to change </a:t>
            </a:r>
            <a:r>
              <a:rPr lang="en-US" dirty="0"/>
              <a:t>gas to </a:t>
            </a:r>
            <a:r>
              <a:rPr lang="en-US" dirty="0" smtClean="0"/>
              <a:t>solid</a:t>
            </a:r>
          </a:p>
          <a:p>
            <a:pPr lvl="1"/>
            <a:r>
              <a:rPr lang="en-US" dirty="0" smtClean="0"/>
              <a:t>Sublimation</a:t>
            </a:r>
          </a:p>
          <a:p>
            <a:pPr lvl="2"/>
            <a:r>
              <a:rPr lang="en-US" dirty="0"/>
              <a:t>Endothermic </a:t>
            </a:r>
            <a:r>
              <a:rPr lang="en-US" dirty="0" smtClean="0"/>
              <a:t>process that absorbs </a:t>
            </a:r>
            <a:r>
              <a:rPr lang="en-US" dirty="0"/>
              <a:t>energy </a:t>
            </a:r>
            <a:r>
              <a:rPr lang="en-US" dirty="0" smtClean="0"/>
              <a:t>to change </a:t>
            </a:r>
            <a:r>
              <a:rPr lang="en-US" dirty="0"/>
              <a:t>solid to gas phase change</a:t>
            </a:r>
          </a:p>
        </p:txBody>
      </p:sp>
    </p:spTree>
    <p:extLst>
      <p:ext uri="{BB962C8B-B14F-4D97-AF65-F5344CB8AC3E}">
        <p14:creationId xmlns:p14="http://schemas.microsoft.com/office/powerpoint/2010/main" val="33185491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a:xfrm>
            <a:off x="726141" y="1586753"/>
            <a:ext cx="3881327" cy="4571999"/>
          </a:xfrm>
        </p:spPr>
        <p:txBody>
          <a:bodyPr>
            <a:normAutofit fontScale="92500" lnSpcReduction="20000"/>
          </a:bodyPr>
          <a:lstStyle/>
          <a:p>
            <a:pPr marL="0" indent="0">
              <a:buNone/>
            </a:pPr>
            <a:endParaRPr lang="en-US" dirty="0" smtClean="0"/>
          </a:p>
          <a:p>
            <a:r>
              <a:rPr lang="en-US" dirty="0" smtClean="0"/>
              <a:t>Triple Point</a:t>
            </a:r>
          </a:p>
          <a:p>
            <a:pPr lvl="1"/>
            <a:r>
              <a:rPr lang="en-US" dirty="0"/>
              <a:t>All three phases are in equilibrium</a:t>
            </a:r>
            <a:endParaRPr lang="en-US" dirty="0" smtClean="0"/>
          </a:p>
          <a:p>
            <a:r>
              <a:rPr lang="en-US" dirty="0" smtClean="0"/>
              <a:t>Critical point</a:t>
            </a:r>
          </a:p>
          <a:p>
            <a:pPr lvl="1"/>
            <a:r>
              <a:rPr lang="en-US" dirty="0"/>
              <a:t>Above a certain temperature and pressure there is no distinction between liquid and </a:t>
            </a:r>
            <a:r>
              <a:rPr lang="en-US" dirty="0" smtClean="0"/>
              <a:t>gas</a:t>
            </a:r>
          </a:p>
          <a:p>
            <a:r>
              <a:rPr lang="en-US" dirty="0" smtClean="0"/>
              <a:t>Equilibrium lines</a:t>
            </a:r>
          </a:p>
          <a:p>
            <a:pPr lvl="1"/>
            <a:r>
              <a:rPr lang="en-US" dirty="0"/>
              <a:t>Equilibrium between the phases</a:t>
            </a:r>
            <a:endParaRPr lang="en-US" dirty="0" smtClean="0"/>
          </a:p>
        </p:txBody>
      </p:sp>
      <p:pic>
        <p:nvPicPr>
          <p:cNvPr id="4" name="Picture 3" descr="530px-Phase-diag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468" y="1905731"/>
            <a:ext cx="4136786" cy="3457728"/>
          </a:xfrm>
          <a:prstGeom prst="rect">
            <a:avLst/>
          </a:prstGeom>
        </p:spPr>
      </p:pic>
    </p:spTree>
    <p:extLst>
      <p:ext uri="{BB962C8B-B14F-4D97-AF65-F5344CB8AC3E}">
        <p14:creationId xmlns:p14="http://schemas.microsoft.com/office/powerpoint/2010/main" val="435648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p:txBody>
          <a:bodyPr/>
          <a:lstStyle/>
          <a:p>
            <a:r>
              <a:rPr lang="en-US" dirty="0" smtClean="0"/>
              <a:t>How much heat energy does it take to raise the temperature of a substance?</a:t>
            </a:r>
          </a:p>
          <a:p>
            <a:pPr lvl="1"/>
            <a:r>
              <a:rPr lang="en-US" dirty="0" smtClean="0"/>
              <a:t>Q=ΔH=mcΔT</a:t>
            </a:r>
          </a:p>
          <a:p>
            <a:pPr lvl="2"/>
            <a:r>
              <a:rPr lang="en-US" dirty="0" smtClean="0"/>
              <a:t>m = mass </a:t>
            </a:r>
          </a:p>
          <a:p>
            <a:pPr lvl="2"/>
            <a:r>
              <a:rPr lang="en-US" dirty="0" smtClean="0"/>
              <a:t>c = specific heat</a:t>
            </a:r>
          </a:p>
          <a:p>
            <a:pPr lvl="2"/>
            <a:r>
              <a:rPr lang="en-US" dirty="0" smtClean="0"/>
              <a:t>T = temperature</a:t>
            </a:r>
          </a:p>
          <a:p>
            <a:pPr lvl="1"/>
            <a:r>
              <a:rPr lang="en-US" dirty="0" smtClean="0"/>
              <a:t>Q=ΔH=mL</a:t>
            </a:r>
          </a:p>
          <a:p>
            <a:pPr lvl="2"/>
            <a:r>
              <a:rPr lang="en-US" dirty="0"/>
              <a:t>m</a:t>
            </a:r>
            <a:r>
              <a:rPr lang="en-US" dirty="0" smtClean="0"/>
              <a:t> = mass</a:t>
            </a:r>
          </a:p>
          <a:p>
            <a:pPr lvl="2"/>
            <a:r>
              <a:rPr lang="en-US" dirty="0" smtClean="0"/>
              <a:t>L = heat of fusion/heat of vaporization (J/g)</a:t>
            </a:r>
          </a:p>
          <a:p>
            <a:pPr lvl="3"/>
            <a:r>
              <a:rPr lang="en-US" dirty="0" smtClean="0"/>
              <a:t>Heat to overcome intermolecular forces</a:t>
            </a:r>
          </a:p>
          <a:p>
            <a:pPr lvl="3"/>
            <a:endParaRPr lang="en-US" dirty="0" smtClean="0"/>
          </a:p>
          <a:p>
            <a:pPr lvl="2"/>
            <a:endParaRPr lang="en-US" dirty="0"/>
          </a:p>
          <a:p>
            <a:pPr lvl="2"/>
            <a:endParaRPr lang="en-US" dirty="0"/>
          </a:p>
        </p:txBody>
      </p:sp>
      <p:pic>
        <p:nvPicPr>
          <p:cNvPr id="4" name="Picture 3" descr="f-d-73ffa0547f1534f8b0ed748f1eb678afdbb9b3cea7fc73456e57233e+IMAGE_TINY+IMAGE_TIN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143" y="2378856"/>
            <a:ext cx="4297438" cy="2835993"/>
          </a:xfrm>
          <a:prstGeom prst="rect">
            <a:avLst/>
          </a:prstGeom>
        </p:spPr>
      </p:pic>
    </p:spTree>
    <p:extLst>
      <p:ext uri="{BB962C8B-B14F-4D97-AF65-F5344CB8AC3E}">
        <p14:creationId xmlns:p14="http://schemas.microsoft.com/office/powerpoint/2010/main" val="188112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Ions</a:t>
            </a:r>
            <a:endParaRPr lang="en-US" dirty="0"/>
          </a:p>
        </p:txBody>
      </p:sp>
      <p:sp>
        <p:nvSpPr>
          <p:cNvPr id="3" name="Content Placeholder 2"/>
          <p:cNvSpPr>
            <a:spLocks noGrp="1"/>
          </p:cNvSpPr>
          <p:nvPr>
            <p:ph idx="1"/>
          </p:nvPr>
        </p:nvSpPr>
        <p:spPr/>
        <p:txBody>
          <a:bodyPr/>
          <a:lstStyle/>
          <a:p>
            <a:r>
              <a:rPr lang="en-US" dirty="0" smtClean="0"/>
              <a:t>Ion </a:t>
            </a:r>
            <a:r>
              <a:rPr lang="mr-IN" dirty="0" smtClean="0"/>
              <a:t>–</a:t>
            </a:r>
            <a:r>
              <a:rPr lang="en-US" dirty="0" smtClean="0"/>
              <a:t> an atom or molecule with a net electric charge</a:t>
            </a:r>
          </a:p>
          <a:p>
            <a:pPr lvl="1"/>
            <a:r>
              <a:rPr lang="en-US" dirty="0" smtClean="0"/>
              <a:t>Cation </a:t>
            </a:r>
            <a:r>
              <a:rPr lang="mr-IN" dirty="0" smtClean="0"/>
              <a:t>–</a:t>
            </a:r>
            <a:r>
              <a:rPr lang="en-US" dirty="0" smtClean="0"/>
              <a:t> A loss of electron(s) to form a net positive charge</a:t>
            </a:r>
          </a:p>
          <a:p>
            <a:pPr lvl="1"/>
            <a:r>
              <a:rPr lang="en-US" dirty="0" smtClean="0"/>
              <a:t>Anion </a:t>
            </a:r>
            <a:r>
              <a:rPr lang="mr-IN" dirty="0" smtClean="0"/>
              <a:t>–</a:t>
            </a:r>
            <a:r>
              <a:rPr lang="en-US" dirty="0" smtClean="0"/>
              <a:t> A gain of electron(s) to form a net negative charge</a:t>
            </a:r>
          </a:p>
          <a:p>
            <a:pPr lvl="1"/>
            <a:endParaRPr lang="en-US" dirty="0"/>
          </a:p>
        </p:txBody>
      </p:sp>
      <p:pic>
        <p:nvPicPr>
          <p:cNvPr id="4" name="Picture 3" descr="Ions.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889" y="3665201"/>
            <a:ext cx="5009444" cy="2803508"/>
          </a:xfrm>
          <a:prstGeom prst="rect">
            <a:avLst/>
          </a:prstGeom>
        </p:spPr>
      </p:pic>
      <p:sp>
        <p:nvSpPr>
          <p:cNvPr id="5" name="TextBox 4"/>
          <p:cNvSpPr txBox="1"/>
          <p:nvPr/>
        </p:nvSpPr>
        <p:spPr>
          <a:xfrm>
            <a:off x="1461080" y="6429719"/>
            <a:ext cx="5933141" cy="400110"/>
          </a:xfrm>
          <a:prstGeom prst="rect">
            <a:avLst/>
          </a:prstGeom>
          <a:noFill/>
        </p:spPr>
        <p:txBody>
          <a:bodyPr wrap="square" rtlCol="0">
            <a:spAutoFit/>
          </a:bodyPr>
          <a:lstStyle/>
          <a:p>
            <a:r>
              <a:rPr lang="en-US" sz="1000" dirty="0"/>
              <a:t>"</a:t>
            </a:r>
            <a:r>
              <a:rPr lang="en-US" sz="1000" dirty="0" err="1"/>
              <a:t>File:Ions.svg</a:t>
            </a:r>
            <a:r>
              <a:rPr lang="en-US" sz="1000" dirty="0"/>
              <a:t>." </a:t>
            </a:r>
            <a:r>
              <a:rPr lang="en-US" sz="1000" i="1" dirty="0"/>
              <a:t>Wikimedia Commons, the free media repository</a:t>
            </a:r>
            <a:r>
              <a:rPr lang="en-US" sz="1000" dirty="0"/>
              <a:t>. 3 Feb 2015, 11:16 UTC. 28 Mar 2019, 17:59 &lt;</a:t>
            </a:r>
            <a:r>
              <a:rPr lang="en-US" sz="1000" dirty="0">
                <a:hlinkClick r:id="rId3"/>
              </a:rPr>
              <a:t>https://commons.wikimedia.org/w/index.php?title=File:Ions.svg&amp;oldid=148804091&gt;.</a:t>
            </a:r>
            <a:endParaRPr lang="en-US" sz="1000" dirty="0"/>
          </a:p>
        </p:txBody>
      </p:sp>
    </p:spTree>
    <p:extLst>
      <p:ext uri="{BB962C8B-B14F-4D97-AF65-F5344CB8AC3E}">
        <p14:creationId xmlns:p14="http://schemas.microsoft.com/office/powerpoint/2010/main" val="212030663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p:txBody>
          <a:bodyPr/>
          <a:lstStyle/>
          <a:p>
            <a:r>
              <a:rPr lang="en-US" dirty="0" smtClean="0"/>
              <a:t>Entropy</a:t>
            </a:r>
            <a:r>
              <a:rPr lang="en-US" dirty="0"/>
              <a:t>, S </a:t>
            </a:r>
            <a:endParaRPr lang="en-US" dirty="0" smtClean="0"/>
          </a:p>
          <a:p>
            <a:pPr lvl="1"/>
            <a:r>
              <a:rPr lang="en-US" dirty="0" smtClean="0"/>
              <a:t>A </a:t>
            </a:r>
            <a:r>
              <a:rPr lang="en-US" dirty="0"/>
              <a:t>measure of the spontaneous dispersal of energy at a specific temperature</a:t>
            </a:r>
          </a:p>
          <a:p>
            <a:r>
              <a:rPr lang="en-US" dirty="0" smtClean="0"/>
              <a:t>Example</a:t>
            </a:r>
          </a:p>
          <a:p>
            <a:pPr lvl="1"/>
            <a:r>
              <a:rPr lang="en-US" dirty="0" smtClean="0"/>
              <a:t>Solid&lt;Liquid&lt;Gas</a:t>
            </a:r>
            <a:endParaRPr lang="en-US" dirty="0"/>
          </a:p>
        </p:txBody>
      </p:sp>
    </p:spTree>
    <p:extLst>
      <p:ext uri="{BB962C8B-B14F-4D97-AF65-F5344CB8AC3E}">
        <p14:creationId xmlns:p14="http://schemas.microsoft.com/office/powerpoint/2010/main" val="616996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3" name="Content Placeholder 2"/>
          <p:cNvSpPr>
            <a:spLocks noGrp="1"/>
          </p:cNvSpPr>
          <p:nvPr>
            <p:ph idx="1"/>
          </p:nvPr>
        </p:nvSpPr>
        <p:spPr>
          <a:xfrm>
            <a:off x="726142" y="1586753"/>
            <a:ext cx="8029398" cy="4571999"/>
          </a:xfrm>
        </p:spPr>
        <p:txBody>
          <a:bodyPr/>
          <a:lstStyle/>
          <a:p>
            <a:r>
              <a:rPr lang="en-US" dirty="0" smtClean="0"/>
              <a:t>Gibbs Free Energy - The energy available to do work</a:t>
            </a:r>
          </a:p>
          <a:p>
            <a:pPr lvl="1"/>
            <a:r>
              <a:rPr lang="en-US" dirty="0" smtClean="0"/>
              <a:t>ΔG&gt;0, Reactant favored, Endergonic, Not Spontaneous</a:t>
            </a:r>
          </a:p>
          <a:p>
            <a:pPr lvl="1"/>
            <a:r>
              <a:rPr lang="en-US" dirty="0" smtClean="0"/>
              <a:t>ΔG=0, System at equilibrium</a:t>
            </a:r>
          </a:p>
          <a:p>
            <a:pPr lvl="1"/>
            <a:r>
              <a:rPr lang="en-US" dirty="0" smtClean="0"/>
              <a:t>ΔG&lt;0, Product </a:t>
            </a:r>
            <a:r>
              <a:rPr lang="en-US" dirty="0"/>
              <a:t>favored, </a:t>
            </a:r>
            <a:r>
              <a:rPr lang="en-US" dirty="0" smtClean="0"/>
              <a:t>Exergonic</a:t>
            </a:r>
            <a:r>
              <a:rPr lang="en-US" dirty="0"/>
              <a:t>, </a:t>
            </a:r>
            <a:r>
              <a:rPr lang="en-US" dirty="0" smtClean="0"/>
              <a:t>Spontaneous</a:t>
            </a:r>
          </a:p>
          <a:p>
            <a:pPr lvl="1"/>
            <a:endParaRPr lang="en-US" dirty="0" smtClean="0"/>
          </a:p>
          <a:p>
            <a:pPr lvl="1"/>
            <a:endParaRPr lang="en-US" dirty="0" smtClean="0"/>
          </a:p>
          <a:p>
            <a:pPr lvl="1"/>
            <a:endParaRPr lang="en-US" dirty="0" smtClean="0"/>
          </a:p>
          <a:p>
            <a:pPr lvl="1"/>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745493655"/>
              </p:ext>
            </p:extLst>
          </p:nvPr>
        </p:nvGraphicFramePr>
        <p:xfrm>
          <a:off x="1311513" y="4191340"/>
          <a:ext cx="6703377" cy="1158609"/>
        </p:xfrm>
        <a:graphic>
          <a:graphicData uri="http://schemas.openxmlformats.org/presentationml/2006/ole">
            <mc:AlternateContent xmlns:mc="http://schemas.openxmlformats.org/markup-compatibility/2006">
              <mc:Choice xmlns:v="urn:schemas-microsoft-com:vml" Requires="v">
                <p:oleObj spid="_x0000_s8200" name="Equation" r:id="rId3" imgW="1028700" imgH="177800" progId="Equation.3">
                  <p:embed/>
                </p:oleObj>
              </mc:Choice>
              <mc:Fallback>
                <p:oleObj name="Equation" r:id="rId3" imgW="1028700" imgH="177800" progId="Equation.3">
                  <p:embed/>
                  <p:pic>
                    <p:nvPicPr>
                      <p:cNvPr id="0" name=""/>
                      <p:cNvPicPr/>
                      <p:nvPr/>
                    </p:nvPicPr>
                    <p:blipFill>
                      <a:blip r:embed="rId4"/>
                      <a:stretch>
                        <a:fillRect/>
                      </a:stretch>
                    </p:blipFill>
                    <p:spPr>
                      <a:xfrm>
                        <a:off x="1311513" y="4191340"/>
                        <a:ext cx="6703377" cy="1158609"/>
                      </a:xfrm>
                      <a:prstGeom prst="rect">
                        <a:avLst/>
                      </a:prstGeom>
                    </p:spPr>
                  </p:pic>
                </p:oleObj>
              </mc:Fallback>
            </mc:AlternateContent>
          </a:graphicData>
        </a:graphic>
      </p:graphicFrame>
    </p:spTree>
    <p:extLst>
      <p:ext uri="{BB962C8B-B14F-4D97-AF65-F5344CB8AC3E}">
        <p14:creationId xmlns:p14="http://schemas.microsoft.com/office/powerpoint/2010/main" val="2596985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Electrons</a:t>
            </a:r>
            <a:endParaRPr lang="en-US" dirty="0"/>
          </a:p>
        </p:txBody>
      </p:sp>
      <p:sp>
        <p:nvSpPr>
          <p:cNvPr id="3" name="Content Placeholder 2"/>
          <p:cNvSpPr>
            <a:spLocks noGrp="1"/>
          </p:cNvSpPr>
          <p:nvPr>
            <p:ph idx="1"/>
          </p:nvPr>
        </p:nvSpPr>
        <p:spPr/>
        <p:txBody>
          <a:bodyPr>
            <a:normAutofit/>
          </a:bodyPr>
          <a:lstStyle/>
          <a:p>
            <a:r>
              <a:rPr lang="en-US" dirty="0" smtClean="0"/>
              <a:t>Surround </a:t>
            </a:r>
            <a:r>
              <a:rPr lang="en-US" dirty="0" smtClean="0"/>
              <a:t>the nucleus at different energy levels/shells</a:t>
            </a:r>
          </a:p>
          <a:p>
            <a:pPr lvl="1"/>
            <a:r>
              <a:rPr lang="en-US" dirty="0"/>
              <a:t>2n</a:t>
            </a:r>
            <a:r>
              <a:rPr lang="en-US" baseline="30000" dirty="0"/>
              <a:t>2</a:t>
            </a:r>
            <a:r>
              <a:rPr lang="en-US" dirty="0"/>
              <a:t>, where n is the energy </a:t>
            </a:r>
            <a:r>
              <a:rPr lang="en-US" dirty="0" smtClean="0"/>
              <a:t>level</a:t>
            </a:r>
            <a:endParaRPr lang="en-US" dirty="0" smtClean="0"/>
          </a:p>
          <a:p>
            <a:pPr lvl="1"/>
            <a:r>
              <a:rPr lang="en-US" dirty="0" smtClean="0"/>
              <a:t>The </a:t>
            </a:r>
            <a:r>
              <a:rPr lang="en-US" dirty="0" smtClean="0"/>
              <a:t>higher the energy level, the higher potential energy the electron </a:t>
            </a:r>
            <a:r>
              <a:rPr lang="en-US" dirty="0" smtClean="0"/>
              <a:t>possess</a:t>
            </a:r>
          </a:p>
        </p:txBody>
      </p:sp>
      <p:sp>
        <p:nvSpPr>
          <p:cNvPr id="5" name="TextBox 4"/>
          <p:cNvSpPr txBox="1"/>
          <p:nvPr/>
        </p:nvSpPr>
        <p:spPr>
          <a:xfrm>
            <a:off x="1377471" y="6199230"/>
            <a:ext cx="6665864" cy="400110"/>
          </a:xfrm>
          <a:prstGeom prst="rect">
            <a:avLst/>
          </a:prstGeom>
          <a:noFill/>
        </p:spPr>
        <p:txBody>
          <a:bodyPr wrap="square" rtlCol="0">
            <a:spAutoFit/>
          </a:bodyPr>
          <a:lstStyle/>
          <a:p>
            <a:r>
              <a:rPr lang="en-US" sz="1000" dirty="0"/>
              <a:t>"</a:t>
            </a:r>
            <a:r>
              <a:rPr lang="en-US" sz="1000" dirty="0" err="1"/>
              <a:t>File:Neon</a:t>
            </a:r>
            <a:r>
              <a:rPr lang="en-US" sz="1000" dirty="0"/>
              <a:t> </a:t>
            </a:r>
            <a:r>
              <a:rPr lang="en-US" sz="1000" dirty="0" err="1"/>
              <a:t>Atom.svg</a:t>
            </a:r>
            <a:r>
              <a:rPr lang="en-US" sz="1000" dirty="0"/>
              <a:t>." </a:t>
            </a:r>
            <a:r>
              <a:rPr lang="en-US" sz="1000" i="1" dirty="0"/>
              <a:t>Wikimedia Commons, the free media repository</a:t>
            </a:r>
            <a:r>
              <a:rPr lang="en-US" sz="1000" dirty="0"/>
              <a:t>. 25 Apr 2018, 12:11 UTC. 28 Mar 2019, 20:49 &lt;</a:t>
            </a:r>
            <a:r>
              <a:rPr lang="en-US" sz="1000" dirty="0">
                <a:hlinkClick r:id="rId2"/>
              </a:rPr>
              <a:t>https://commons.wikimedia.org/w/index.php?title=File:Neon_Atom.svg&amp;oldid=298484070&gt;.</a:t>
            </a:r>
            <a:endParaRPr lang="en-US" sz="1000" dirty="0"/>
          </a:p>
        </p:txBody>
      </p:sp>
      <p:pic>
        <p:nvPicPr>
          <p:cNvPr id="6" name="Picture 5" descr="Neon_Atom.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369" y="2836646"/>
            <a:ext cx="3524704" cy="3524704"/>
          </a:xfrm>
          <a:prstGeom prst="rect">
            <a:avLst/>
          </a:prstGeom>
        </p:spPr>
      </p:pic>
    </p:spTree>
    <p:extLst>
      <p:ext uri="{BB962C8B-B14F-4D97-AF65-F5344CB8AC3E}">
        <p14:creationId xmlns:p14="http://schemas.microsoft.com/office/powerpoint/2010/main" val="29353282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Electrons</a:t>
            </a:r>
            <a:endParaRPr lang="en-US" dirty="0"/>
          </a:p>
        </p:txBody>
      </p:sp>
      <p:sp>
        <p:nvSpPr>
          <p:cNvPr id="3" name="Content Placeholder 2"/>
          <p:cNvSpPr>
            <a:spLocks noGrp="1"/>
          </p:cNvSpPr>
          <p:nvPr>
            <p:ph idx="1"/>
          </p:nvPr>
        </p:nvSpPr>
        <p:spPr/>
        <p:txBody>
          <a:bodyPr/>
          <a:lstStyle/>
          <a:p>
            <a:r>
              <a:rPr lang="en-US" dirty="0"/>
              <a:t>Valence vs. Core Electrons</a:t>
            </a:r>
          </a:p>
          <a:p>
            <a:pPr lvl="1"/>
            <a:r>
              <a:rPr lang="en-US" dirty="0"/>
              <a:t>Valence electrons </a:t>
            </a:r>
            <a:r>
              <a:rPr lang="mr-IN" dirty="0"/>
              <a:t>–</a:t>
            </a:r>
            <a:r>
              <a:rPr lang="en-US" dirty="0"/>
              <a:t> Electrons in the highest energy level that participate in bond formation</a:t>
            </a:r>
          </a:p>
          <a:p>
            <a:pPr lvl="2"/>
            <a:r>
              <a:rPr lang="en-US" dirty="0"/>
              <a:t>Group 1-2 - # of electrons is highest s orbital</a:t>
            </a:r>
          </a:p>
          <a:p>
            <a:pPr lvl="2"/>
            <a:r>
              <a:rPr lang="en-US" dirty="0"/>
              <a:t>Group 3-12 - # of electrons in highest s and d orbitals</a:t>
            </a:r>
          </a:p>
          <a:p>
            <a:pPr lvl="2"/>
            <a:r>
              <a:rPr lang="en-US" dirty="0"/>
              <a:t>Group 13-18 - # of electrons in highest s and p orbitals</a:t>
            </a:r>
          </a:p>
          <a:p>
            <a:pPr lvl="1"/>
            <a:r>
              <a:rPr lang="en-US" dirty="0"/>
              <a:t>Core electrons </a:t>
            </a:r>
            <a:r>
              <a:rPr lang="mr-IN" dirty="0"/>
              <a:t>–</a:t>
            </a:r>
            <a:r>
              <a:rPr lang="en-US" dirty="0"/>
              <a:t> Electrons not in the highest energy level and do not participate in bond formation</a:t>
            </a:r>
          </a:p>
          <a:p>
            <a:endParaRPr lang="en-US" dirty="0"/>
          </a:p>
        </p:txBody>
      </p:sp>
    </p:spTree>
    <p:extLst>
      <p:ext uri="{BB962C8B-B14F-4D97-AF65-F5344CB8AC3E}">
        <p14:creationId xmlns:p14="http://schemas.microsoft.com/office/powerpoint/2010/main" val="18115561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Venture">
  <a:themeElements>
    <a:clrScheme name="Venture">
      <a:dk1>
        <a:sysClr val="windowText" lastClr="000000"/>
      </a:dk1>
      <a:lt1>
        <a:sysClr val="window" lastClr="FFFFFF"/>
      </a:lt1>
      <a:dk2>
        <a:srgbClr val="738450"/>
      </a:dk2>
      <a:lt2>
        <a:srgbClr val="E8E9D1"/>
      </a:lt2>
      <a:accent1>
        <a:srgbClr val="9EB060"/>
      </a:accent1>
      <a:accent2>
        <a:srgbClr val="D09A08"/>
      </a:accent2>
      <a:accent3>
        <a:srgbClr val="F2EC86"/>
      </a:accent3>
      <a:accent4>
        <a:srgbClr val="824F1C"/>
      </a:accent4>
      <a:accent5>
        <a:srgbClr val="511818"/>
      </a:accent5>
      <a:accent6>
        <a:srgbClr val="553876"/>
      </a:accent6>
      <a:hlink>
        <a:srgbClr val="929547"/>
      </a:hlink>
      <a:folHlink>
        <a:srgbClr val="56633C"/>
      </a:folHlink>
    </a:clrScheme>
    <a:fontScheme name="Venture">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Venture">
      <a:fillStyleLst>
        <a:solidFill>
          <a:schemeClr val="phClr"/>
        </a:solidFill>
        <a:blipFill rotWithShape="1">
          <a:blip xmlns:r="http://schemas.openxmlformats.org/officeDocument/2006/relationships" r:embed="rId1">
            <a:duotone>
              <a:schemeClr val="phClr">
                <a:shade val="30000"/>
                <a:alpha val="50000"/>
                <a:satMod val="150000"/>
              </a:schemeClr>
              <a:schemeClr val="phClr">
                <a:tint val="50000"/>
                <a:alpha val="10000"/>
                <a:satMod val="150000"/>
              </a:schemeClr>
            </a:duotone>
          </a:blip>
          <a:stretch/>
        </a:blipFill>
        <a:blipFill rotWithShape="1">
          <a:blip xmlns:r="http://schemas.openxmlformats.org/officeDocument/2006/relationships" r:embed="rId2">
            <a:duotone>
              <a:schemeClr val="phClr">
                <a:shade val="30000"/>
                <a:alpha val="50000"/>
                <a:satMod val="150000"/>
              </a:schemeClr>
              <a:schemeClr val="phClr">
                <a:tint val="50000"/>
                <a:alpha val="10000"/>
                <a:satMod val="150000"/>
              </a:schemeClr>
            </a:duotone>
          </a:blip>
          <a:stretch/>
        </a:blipFill>
      </a:fillStyleLst>
      <a:lnStyleLst>
        <a:ln w="19050" cap="flat" cmpd="sng" algn="ctr">
          <a:solidFill>
            <a:schemeClr val="phClr">
              <a:shade val="95000"/>
              <a:satMod val="105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innerShdw blurRad="76200" dist="25400" dir="13500000">
              <a:srgbClr val="4B4B4B">
                <a:alpha val="75000"/>
              </a:srgbClr>
            </a:innerShdw>
          </a:effectLst>
        </a:effectStyle>
      </a:effectStyleLst>
      <a:bgFillStyleLst>
        <a:solidFill>
          <a:schemeClr val="phClr"/>
        </a:solidFill>
        <a:blipFill rotWithShape="1">
          <a:blip xmlns:r="http://schemas.openxmlformats.org/officeDocument/2006/relationships" r:embed="rId3">
            <a:duotone>
              <a:schemeClr val="phClr">
                <a:shade val="10000"/>
                <a:alpha val="30000"/>
                <a:satMod val="60000"/>
              </a:schemeClr>
              <a:schemeClr val="phClr">
                <a:tint val="20000"/>
                <a:alpha val="5000"/>
                <a:satMod val="300000"/>
              </a:schemeClr>
            </a:duotone>
          </a:blip>
          <a:stretch/>
        </a:blipFill>
        <a:blipFill rotWithShape="1">
          <a:blip xmlns:r="http://schemas.openxmlformats.org/officeDocument/2006/relationships" r:embed="rId4">
            <a:duotone>
              <a:schemeClr val="phClr">
                <a:shade val="30000"/>
                <a:alpha val="50000"/>
                <a:satMod val="150000"/>
              </a:schemeClr>
              <a:schemeClr val="phClr">
                <a:tint val="50000"/>
                <a:alpha val="10000"/>
                <a:satMod val="1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Venture.thmx</Template>
  <TotalTime>10352</TotalTime>
  <Words>5502</Words>
  <Application>Microsoft Macintosh PowerPoint</Application>
  <PresentationFormat>On-screen Show (4:3)</PresentationFormat>
  <Paragraphs>677</Paragraphs>
  <Slides>71</Slides>
  <Notes>19</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71</vt:i4>
      </vt:variant>
    </vt:vector>
  </HeadingPairs>
  <TitlesOfParts>
    <vt:vector size="75" baseType="lpstr">
      <vt:lpstr>Venture</vt:lpstr>
      <vt:lpstr>Equation</vt:lpstr>
      <vt:lpstr>Document</vt:lpstr>
      <vt:lpstr>Microsoft Equation</vt:lpstr>
      <vt:lpstr>Chemistry</vt:lpstr>
      <vt:lpstr>Outline</vt:lpstr>
      <vt:lpstr>The Atom</vt:lpstr>
      <vt:lpstr>Element</vt:lpstr>
      <vt:lpstr>The Periodic Table</vt:lpstr>
      <vt:lpstr>Isotope</vt:lpstr>
      <vt:lpstr>Ions</vt:lpstr>
      <vt:lpstr>Electrons</vt:lpstr>
      <vt:lpstr>Electrons</vt:lpstr>
      <vt:lpstr>Atomic Orbitals</vt:lpstr>
      <vt:lpstr>Atomic Orbital Filling</vt:lpstr>
      <vt:lpstr>Atomic Orbital Filling</vt:lpstr>
      <vt:lpstr>Atomic Orbitals </vt:lpstr>
      <vt:lpstr>Electron Configuration</vt:lpstr>
      <vt:lpstr>Electron Configuration Exceptions</vt:lpstr>
      <vt:lpstr>Electron Configuration with Ions</vt:lpstr>
      <vt:lpstr>Paramagnetism vs. Diamagnetism</vt:lpstr>
      <vt:lpstr>Periodic Table Trends</vt:lpstr>
      <vt:lpstr>Periodic Table Trends</vt:lpstr>
      <vt:lpstr>Periodic Table Trends</vt:lpstr>
      <vt:lpstr>Periodic Table Trends</vt:lpstr>
      <vt:lpstr>Periodic Table Trends</vt:lpstr>
      <vt:lpstr>Periodic Table Trends</vt:lpstr>
      <vt:lpstr>Periodic Table Trends</vt:lpstr>
      <vt:lpstr>“The Octet Rule”</vt:lpstr>
      <vt:lpstr>Bonding</vt:lpstr>
      <vt:lpstr>Ionic Bond</vt:lpstr>
      <vt:lpstr>Ionic Bond</vt:lpstr>
      <vt:lpstr>Covalent Bond</vt:lpstr>
      <vt:lpstr>Covalent Bond Properties</vt:lpstr>
      <vt:lpstr>VSPER Theory</vt:lpstr>
      <vt:lpstr>Nonpolar vs. Polar Molecules</vt:lpstr>
      <vt:lpstr>Orbital Hybridization</vt:lpstr>
      <vt:lpstr>Orbital Hybridization</vt:lpstr>
      <vt:lpstr>Orbital Hybridization</vt:lpstr>
      <vt:lpstr>Orbital Hybridization</vt:lpstr>
      <vt:lpstr>Intermolecular Forces</vt:lpstr>
      <vt:lpstr>Chemical Reactions</vt:lpstr>
      <vt:lpstr>Chemical Reactions</vt:lpstr>
      <vt:lpstr>Solubility Rules</vt:lpstr>
      <vt:lpstr>Solvation/Dissolution/Hydration</vt:lpstr>
      <vt:lpstr>Problem Solving</vt:lpstr>
      <vt:lpstr>Problem Solving </vt:lpstr>
      <vt:lpstr>Problem Solving Example</vt:lpstr>
      <vt:lpstr>Problem Solving Example</vt:lpstr>
      <vt:lpstr>Reaction Coordinate Diagram</vt:lpstr>
      <vt:lpstr>Reaction Rate</vt:lpstr>
      <vt:lpstr>Reaction Rate</vt:lpstr>
      <vt:lpstr>Reaction Rate</vt:lpstr>
      <vt:lpstr>Reaction Rates</vt:lpstr>
      <vt:lpstr>Reaction Rate</vt:lpstr>
      <vt:lpstr>Reaction Mechanism</vt:lpstr>
      <vt:lpstr>Kinetic Product vs. Thermodynamic Product</vt:lpstr>
      <vt:lpstr>Chemical Equilibrium</vt:lpstr>
      <vt:lpstr>Chemical Equilibrium</vt:lpstr>
      <vt:lpstr>Chemical Equilibrium</vt:lpstr>
      <vt:lpstr>Le Chatlier’s Principle</vt:lpstr>
      <vt:lpstr>Thermodynamics</vt:lpstr>
      <vt:lpstr>Thermodynamics</vt:lpstr>
      <vt:lpstr>Thermodynamics</vt:lpstr>
      <vt:lpstr>Thermodynamics</vt:lpstr>
      <vt:lpstr>Thermdynamic </vt:lpstr>
      <vt:lpstr>Thermodynamics</vt:lpstr>
      <vt:lpstr>Thermodynamics</vt:lpstr>
      <vt:lpstr>Thermodynamics</vt:lpstr>
      <vt:lpstr>Thermodynamics</vt:lpstr>
      <vt:lpstr>Thermodynamics</vt:lpstr>
      <vt:lpstr>Thermodynamics</vt:lpstr>
      <vt:lpstr>Thermodynamics</vt:lpstr>
      <vt:lpstr>Thermodynamics</vt:lpstr>
      <vt:lpstr>Thermodynamics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Chemistry</dc:title>
  <dc:creator>Robert Hackney</dc:creator>
  <cp:lastModifiedBy>Robert Hackney</cp:lastModifiedBy>
  <cp:revision>186</cp:revision>
  <dcterms:created xsi:type="dcterms:W3CDTF">2019-03-28T11:53:37Z</dcterms:created>
  <dcterms:modified xsi:type="dcterms:W3CDTF">2019-04-09T15:51:30Z</dcterms:modified>
</cp:coreProperties>
</file>